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750" r:id="rId1"/>
  </p:sldMasterIdLst>
  <p:notesMasterIdLst>
    <p:notesMasterId r:id="rId55"/>
  </p:notesMasterIdLst>
  <p:handoutMasterIdLst>
    <p:handoutMasterId r:id="rId56"/>
  </p:handoutMasterIdLst>
  <p:sldIdLst>
    <p:sldId id="591" r:id="rId2"/>
    <p:sldId id="976" r:id="rId3"/>
    <p:sldId id="1097" r:id="rId4"/>
    <p:sldId id="981" r:id="rId5"/>
    <p:sldId id="980" r:id="rId6"/>
    <p:sldId id="998" r:id="rId7"/>
    <p:sldId id="1090" r:id="rId8"/>
    <p:sldId id="1067" r:id="rId9"/>
    <p:sldId id="977" r:id="rId10"/>
    <p:sldId id="983" r:id="rId11"/>
    <p:sldId id="999" r:id="rId12"/>
    <p:sldId id="990" r:id="rId13"/>
    <p:sldId id="1088" r:id="rId14"/>
    <p:sldId id="1089" r:id="rId15"/>
    <p:sldId id="1083" r:id="rId16"/>
    <p:sldId id="1092" r:id="rId17"/>
    <p:sldId id="1093" r:id="rId18"/>
    <p:sldId id="1095" r:id="rId19"/>
    <p:sldId id="1049" r:id="rId20"/>
    <p:sldId id="1085" r:id="rId21"/>
    <p:sldId id="997" r:id="rId22"/>
    <p:sldId id="992" r:id="rId23"/>
    <p:sldId id="899" r:id="rId24"/>
    <p:sldId id="900" r:id="rId25"/>
    <p:sldId id="1005" r:id="rId26"/>
    <p:sldId id="1096" r:id="rId27"/>
    <p:sldId id="1010" r:id="rId28"/>
    <p:sldId id="915" r:id="rId29"/>
    <p:sldId id="1031" r:id="rId30"/>
    <p:sldId id="1070" r:id="rId31"/>
    <p:sldId id="1072" r:id="rId32"/>
    <p:sldId id="1073" r:id="rId33"/>
    <p:sldId id="1074" r:id="rId34"/>
    <p:sldId id="1046" r:id="rId35"/>
    <p:sldId id="1020" r:id="rId36"/>
    <p:sldId id="1075" r:id="rId37"/>
    <p:sldId id="1077" r:id="rId38"/>
    <p:sldId id="1076" r:id="rId39"/>
    <p:sldId id="1078" r:id="rId40"/>
    <p:sldId id="1079" r:id="rId41"/>
    <p:sldId id="1080" r:id="rId42"/>
    <p:sldId id="1060" r:id="rId43"/>
    <p:sldId id="1098" r:id="rId44"/>
    <p:sldId id="1099" r:id="rId45"/>
    <p:sldId id="1100" r:id="rId46"/>
    <p:sldId id="919" r:id="rId47"/>
    <p:sldId id="967" r:id="rId48"/>
    <p:sldId id="1062" r:id="rId49"/>
    <p:sldId id="1028" r:id="rId50"/>
    <p:sldId id="1029" r:id="rId51"/>
    <p:sldId id="1065" r:id="rId52"/>
    <p:sldId id="1063" r:id="rId53"/>
    <p:sldId id="1053" r:id="rId54"/>
  </p:sldIdLst>
  <p:sldSz cx="9144000" cy="6858000" type="screen4x3"/>
  <p:notesSz cx="6991350" cy="9282113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Comic Sans MS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Comic Sans MS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Comic Sans MS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Comic Sans MS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Comic Sans MS" charset="0"/>
        <a:ea typeface="+mn-ea"/>
        <a:cs typeface="+mn-cs"/>
      </a:defRPr>
    </a:lvl5pPr>
    <a:lvl6pPr marL="2286000" algn="l" defTabSz="457200" rtl="0" eaLnBrk="1" latinLnBrk="0" hangingPunct="1">
      <a:defRPr kumimoji="1" kern="1200">
        <a:solidFill>
          <a:schemeClr val="tx1"/>
        </a:solidFill>
        <a:latin typeface="Comic Sans MS" charset="0"/>
        <a:ea typeface="+mn-ea"/>
        <a:cs typeface="+mn-cs"/>
      </a:defRPr>
    </a:lvl6pPr>
    <a:lvl7pPr marL="2743200" algn="l" defTabSz="457200" rtl="0" eaLnBrk="1" latinLnBrk="0" hangingPunct="1">
      <a:defRPr kumimoji="1" kern="1200">
        <a:solidFill>
          <a:schemeClr val="tx1"/>
        </a:solidFill>
        <a:latin typeface="Comic Sans MS" charset="0"/>
        <a:ea typeface="+mn-ea"/>
        <a:cs typeface="+mn-cs"/>
      </a:defRPr>
    </a:lvl7pPr>
    <a:lvl8pPr marL="3200400" algn="l" defTabSz="457200" rtl="0" eaLnBrk="1" latinLnBrk="0" hangingPunct="1">
      <a:defRPr kumimoji="1" kern="1200">
        <a:solidFill>
          <a:schemeClr val="tx1"/>
        </a:solidFill>
        <a:latin typeface="Comic Sans MS" charset="0"/>
        <a:ea typeface="+mn-ea"/>
        <a:cs typeface="+mn-cs"/>
      </a:defRPr>
    </a:lvl8pPr>
    <a:lvl9pPr marL="3657600" algn="l" defTabSz="457200" rtl="0" eaLnBrk="1" latinLnBrk="0" hangingPunct="1">
      <a:defRPr kumimoji="1" kern="1200">
        <a:solidFill>
          <a:schemeClr val="tx1"/>
        </a:solidFill>
        <a:latin typeface="Comic Sans MS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3">
          <p15:clr>
            <a:srgbClr val="A4A3A4"/>
          </p15:clr>
        </p15:guide>
        <p15:guide id="2" pos="220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 useTimings="0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8B2"/>
    <a:srgbClr val="FFF8E2"/>
    <a:srgbClr val="FFFDFA"/>
    <a:srgbClr val="FFFAA5"/>
    <a:srgbClr val="006600"/>
    <a:srgbClr val="FFF1C5"/>
    <a:srgbClr val="0432FF"/>
    <a:srgbClr val="945200"/>
    <a:srgbClr val="FFF4AC"/>
    <a:srgbClr val="FFCC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059" autoAdjust="0"/>
    <p:restoredTop sz="90481" autoAdjust="0"/>
  </p:normalViewPr>
  <p:slideViewPr>
    <p:cSldViewPr snapToGrid="0" snapToObjects="1">
      <p:cViewPr varScale="1">
        <p:scale>
          <a:sx n="78" d="100"/>
          <a:sy n="78" d="100"/>
        </p:scale>
        <p:origin x="2096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3" d="100"/>
          <a:sy n="83" d="100"/>
        </p:scale>
        <p:origin x="-1704" y="-112"/>
      </p:cViewPr>
      <p:guideLst>
        <p:guide orient="horz" pos="2923"/>
        <p:guide pos="2201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28950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950" tIns="46474" rIns="92950" bIns="46474" numCol="1" anchor="t" anchorCtr="0" compatLnSpc="1">
            <a:prstTxWarp prst="textNoShape">
              <a:avLst/>
            </a:prstTxWarp>
          </a:bodyPr>
          <a:lstStyle>
            <a:lvl1pPr defTabSz="928688">
              <a:defRPr kumimoji="0" sz="1200"/>
            </a:lvl1pPr>
          </a:lstStyle>
          <a:p>
            <a:endParaRPr lang="en-US" dirty="0"/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62400" y="0"/>
            <a:ext cx="3028950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950" tIns="46474" rIns="92950" bIns="46474" numCol="1" anchor="t" anchorCtr="0" compatLnSpc="1">
            <a:prstTxWarp prst="textNoShape">
              <a:avLst/>
            </a:prstTxWarp>
          </a:bodyPr>
          <a:lstStyle>
            <a:lvl1pPr algn="r" defTabSz="928688">
              <a:defRPr kumimoji="0" sz="1200"/>
            </a:lvl1pPr>
          </a:lstStyle>
          <a:p>
            <a:fld id="{F0D2C31F-C683-5A4A-B55D-EBDD7546B284}" type="datetime1">
              <a:rPr lang="en-US"/>
              <a:pPr/>
              <a:t>9/12/24</a:t>
            </a:fld>
            <a:endParaRPr lang="en-US" dirty="0"/>
          </a:p>
        </p:txBody>
      </p:sp>
      <p:sp>
        <p:nvSpPr>
          <p:cNvPr id="1434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16975"/>
            <a:ext cx="3028950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950" tIns="46474" rIns="92950" bIns="46474" numCol="1" anchor="b" anchorCtr="0" compatLnSpc="1">
            <a:prstTxWarp prst="textNoShape">
              <a:avLst/>
            </a:prstTxWarp>
          </a:bodyPr>
          <a:lstStyle>
            <a:lvl1pPr defTabSz="928688">
              <a:defRPr kumimoji="0" sz="1200"/>
            </a:lvl1pPr>
          </a:lstStyle>
          <a:p>
            <a:endParaRPr lang="en-US" dirty="0"/>
          </a:p>
        </p:txBody>
      </p:sp>
      <p:sp>
        <p:nvSpPr>
          <p:cNvPr id="1434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62400" y="8816975"/>
            <a:ext cx="3028950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950" tIns="46474" rIns="92950" bIns="46474" numCol="1" anchor="b" anchorCtr="0" compatLnSpc="1">
            <a:prstTxWarp prst="textNoShape">
              <a:avLst/>
            </a:prstTxWarp>
          </a:bodyPr>
          <a:lstStyle>
            <a:lvl1pPr algn="r" defTabSz="928688">
              <a:defRPr kumimoji="0" sz="1200"/>
            </a:lvl1pPr>
          </a:lstStyle>
          <a:p>
            <a:fld id="{A52B6155-CBD1-1348-94CD-64B98E35A769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51112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Rectangle 8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28950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950" tIns="46474" rIns="92950" bIns="46474" numCol="1" anchor="t" anchorCtr="0" compatLnSpc="1">
            <a:prstTxWarp prst="textNoShape">
              <a:avLst/>
            </a:prstTxWarp>
          </a:bodyPr>
          <a:lstStyle>
            <a:lvl1pPr defTabSz="928688">
              <a:defRPr kumimoji="0" sz="1200"/>
            </a:lvl1pPr>
          </a:lstStyle>
          <a:p>
            <a:endParaRPr lang="en-US" dirty="0"/>
          </a:p>
        </p:txBody>
      </p:sp>
      <p:sp>
        <p:nvSpPr>
          <p:cNvPr id="2057" name="Rectangle 9"/>
          <p:cNvSpPr>
            <a:spLocks noGrp="1" noRot="1" noChangeAspect="1" noChangeArrowheads="1"/>
          </p:cNvSpPr>
          <p:nvPr>
            <p:ph type="sldImg" idx="2"/>
          </p:nvPr>
        </p:nvSpPr>
        <p:spPr bwMode="auto">
          <a:xfrm>
            <a:off x="1177925" y="698500"/>
            <a:ext cx="4637088" cy="347821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58" name="Rectangle 10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35038" y="4410075"/>
            <a:ext cx="5121275" cy="4173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950" tIns="46474" rIns="92950" bIns="4647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059" name="Rectangle 11"/>
          <p:cNvSpPr>
            <a:spLocks noGrp="1" noChangeArrowheads="1"/>
          </p:cNvSpPr>
          <p:nvPr>
            <p:ph type="dt" idx="1"/>
          </p:nvPr>
        </p:nvSpPr>
        <p:spPr bwMode="auto">
          <a:xfrm>
            <a:off x="3962400" y="0"/>
            <a:ext cx="3028950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950" tIns="46474" rIns="92950" bIns="46474" numCol="1" anchor="t" anchorCtr="0" compatLnSpc="1">
            <a:prstTxWarp prst="textNoShape">
              <a:avLst/>
            </a:prstTxWarp>
          </a:bodyPr>
          <a:lstStyle>
            <a:lvl1pPr algn="r" defTabSz="928688">
              <a:defRPr kumimoji="0" sz="1200"/>
            </a:lvl1pPr>
          </a:lstStyle>
          <a:p>
            <a:fld id="{9B029E08-AA32-F841-9850-6BD74B135E76}" type="datetime1">
              <a:rPr lang="en-US"/>
              <a:pPr/>
              <a:t>9/12/24</a:t>
            </a:fld>
            <a:endParaRPr lang="en-US" dirty="0"/>
          </a:p>
        </p:txBody>
      </p:sp>
      <p:sp>
        <p:nvSpPr>
          <p:cNvPr id="2060" name="Rectangle 12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16975"/>
            <a:ext cx="3028950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950" tIns="46474" rIns="92950" bIns="46474" numCol="1" anchor="b" anchorCtr="0" compatLnSpc="1">
            <a:prstTxWarp prst="textNoShape">
              <a:avLst/>
            </a:prstTxWarp>
          </a:bodyPr>
          <a:lstStyle>
            <a:lvl1pPr defTabSz="928688">
              <a:defRPr kumimoji="0" sz="1200"/>
            </a:lvl1pPr>
          </a:lstStyle>
          <a:p>
            <a:endParaRPr lang="en-US" dirty="0"/>
          </a:p>
        </p:txBody>
      </p:sp>
      <p:sp>
        <p:nvSpPr>
          <p:cNvPr id="2061" name="Rectangle 13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62400" y="8816975"/>
            <a:ext cx="3028950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950" tIns="46474" rIns="92950" bIns="46474" numCol="1" anchor="b" anchorCtr="0" compatLnSpc="1">
            <a:prstTxWarp prst="textNoShape">
              <a:avLst/>
            </a:prstTxWarp>
          </a:bodyPr>
          <a:lstStyle>
            <a:lvl1pPr algn="r" defTabSz="928688">
              <a:defRPr kumimoji="0" sz="1200"/>
            </a:lvl1pPr>
          </a:lstStyle>
          <a:p>
            <a:fld id="{9830394C-FF05-7F4A-8CA1-FD97CF60A484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984995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Comic Sans MS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Comic Sans MS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Comic Sans MS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Comic Sans MS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Comic Sans MS" charset="0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5"/>
          <p:cNvSpPr txBox="1">
            <a:spLocks noGrp="1" noChangeArrowheads="1"/>
          </p:cNvSpPr>
          <p:nvPr/>
        </p:nvSpPr>
        <p:spPr bwMode="auto">
          <a:xfrm>
            <a:off x="3961557" y="8838669"/>
            <a:ext cx="3029793" cy="4333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18823" tIns="0" rIns="18823" bIns="0" anchor="b"/>
          <a:lstStyle>
            <a:lvl1pPr defTabSz="801688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defTabSz="801688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01688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01688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01688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>
              <a:defRPr/>
            </a:pPr>
            <a:fld id="{10D3D8A3-02AB-FE47-A3D4-2CAD85DF4686}" type="slidenum">
              <a:rPr lang="he-IL" sz="1000" i="1">
                <a:latin typeface="Times New Roman" charset="0"/>
                <a:cs typeface="Times New Roman" charset="0"/>
              </a:rPr>
              <a:pPr algn="r">
                <a:defRPr/>
              </a:pPr>
              <a:t>1</a:t>
            </a:fld>
            <a:endParaRPr lang="en-US" sz="1000" i="1" dirty="0">
              <a:latin typeface="Times New Roman" charset="0"/>
              <a:cs typeface="Times New Roman" charset="0"/>
            </a:endParaRPr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6338" y="696913"/>
            <a:ext cx="4640262" cy="3479800"/>
          </a:xfrm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327" y="4408536"/>
            <a:ext cx="5124697" cy="4176735"/>
          </a:xfrm>
          <a:extLst>
            <a:ext uri="{FAA26D3D-D897-4be2-8F04-BA451C77F1D7}">
              <ma14:placeholderFlag xmlns:ma14="http://schemas.microsoft.com/office/mac/drawingml/2011/main" xmlns="" val="1"/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ACF9FA7-3F23-6B4C-932C-E2C8C76C40D9}" type="slidenum">
              <a:rPr lang="en-US"/>
              <a:pPr/>
              <a:t>13</a:t>
            </a:fld>
            <a:endParaRPr lang="en-US" dirty="0"/>
          </a:p>
        </p:txBody>
      </p:sp>
      <p:sp>
        <p:nvSpPr>
          <p:cNvPr id="18435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52525" y="685800"/>
            <a:ext cx="4679950" cy="3509963"/>
          </a:xfrm>
          <a:solidFill>
            <a:srgbClr val="FFFFFF"/>
          </a:solidFill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1142" y="4425118"/>
            <a:ext cx="5160975" cy="4197901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87955" tIns="43978" rIns="87955" bIns="43978"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34766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ACF9FA7-3F23-6B4C-932C-E2C8C76C40D9}" type="slidenum">
              <a:rPr lang="en-US"/>
              <a:pPr/>
              <a:t>14</a:t>
            </a:fld>
            <a:endParaRPr lang="en-US" dirty="0"/>
          </a:p>
        </p:txBody>
      </p:sp>
      <p:sp>
        <p:nvSpPr>
          <p:cNvPr id="18435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52525" y="685800"/>
            <a:ext cx="4679950" cy="3509963"/>
          </a:xfrm>
          <a:solidFill>
            <a:srgbClr val="FFFFFF"/>
          </a:solidFill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1142" y="4425118"/>
            <a:ext cx="5160975" cy="4197901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87955" tIns="43978" rIns="87955" bIns="43978"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35115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ACF9FA7-3F23-6B4C-932C-E2C8C76C40D9}" type="slidenum">
              <a:rPr lang="en-US"/>
              <a:pPr/>
              <a:t>15</a:t>
            </a:fld>
            <a:endParaRPr lang="en-US" dirty="0"/>
          </a:p>
        </p:txBody>
      </p:sp>
      <p:sp>
        <p:nvSpPr>
          <p:cNvPr id="18435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52525" y="685800"/>
            <a:ext cx="4679950" cy="3509963"/>
          </a:xfrm>
          <a:solidFill>
            <a:srgbClr val="FFFFFF"/>
          </a:solidFill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1142" y="4425118"/>
            <a:ext cx="5160975" cy="4197901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87955" tIns="43978" rIns="87955" bIns="43978"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45480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ACF9FA7-3F23-6B4C-932C-E2C8C76C40D9}" type="slidenum">
              <a:rPr lang="en-US"/>
              <a:pPr/>
              <a:t>16</a:t>
            </a:fld>
            <a:endParaRPr lang="en-US" dirty="0"/>
          </a:p>
        </p:txBody>
      </p:sp>
      <p:sp>
        <p:nvSpPr>
          <p:cNvPr id="18435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52525" y="685800"/>
            <a:ext cx="4679950" cy="3509963"/>
          </a:xfrm>
          <a:solidFill>
            <a:srgbClr val="FFFFFF"/>
          </a:solidFill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1142" y="4425118"/>
            <a:ext cx="5160975" cy="4197901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87955" tIns="43978" rIns="87955" bIns="43978"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12879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ACF9FA7-3F23-6B4C-932C-E2C8C76C40D9}" type="slidenum">
              <a:rPr lang="en-US"/>
              <a:pPr/>
              <a:t>17</a:t>
            </a:fld>
            <a:endParaRPr lang="en-US" dirty="0"/>
          </a:p>
        </p:txBody>
      </p:sp>
      <p:sp>
        <p:nvSpPr>
          <p:cNvPr id="18435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52525" y="685800"/>
            <a:ext cx="4679950" cy="3509963"/>
          </a:xfrm>
          <a:solidFill>
            <a:srgbClr val="FFFFFF"/>
          </a:solidFill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1142" y="4425118"/>
            <a:ext cx="5160975" cy="4197901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87955" tIns="43978" rIns="87955" bIns="43978"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93495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ACF9FA7-3F23-6B4C-932C-E2C8C76C40D9}" type="slidenum">
              <a:rPr lang="en-US"/>
              <a:pPr/>
              <a:t>18</a:t>
            </a:fld>
            <a:endParaRPr lang="en-US" dirty="0"/>
          </a:p>
        </p:txBody>
      </p:sp>
      <p:sp>
        <p:nvSpPr>
          <p:cNvPr id="18435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52525" y="685800"/>
            <a:ext cx="4679950" cy="3509963"/>
          </a:xfrm>
          <a:solidFill>
            <a:srgbClr val="FFFFFF"/>
          </a:solidFill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1142" y="4425118"/>
            <a:ext cx="5160975" cy="4197901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87955" tIns="43978" rIns="87955" bIns="43978"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10848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30394C-FF05-7F4A-8CA1-FD97CF60A484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484285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ACF9FA7-3F23-6B4C-932C-E2C8C76C40D9}" type="slidenum">
              <a:rPr lang="en-US"/>
              <a:pPr/>
              <a:t>20</a:t>
            </a:fld>
            <a:endParaRPr lang="en-US" dirty="0"/>
          </a:p>
        </p:txBody>
      </p:sp>
      <p:sp>
        <p:nvSpPr>
          <p:cNvPr id="18435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52525" y="685800"/>
            <a:ext cx="4679950" cy="3509963"/>
          </a:xfrm>
          <a:solidFill>
            <a:srgbClr val="FFFFFF"/>
          </a:solidFill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1142" y="4425118"/>
            <a:ext cx="5160975" cy="4197901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87955" tIns="43978" rIns="87955" bIns="43978"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03150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5"/>
          <p:cNvSpPr txBox="1">
            <a:spLocks noGrp="1" noChangeArrowheads="1"/>
          </p:cNvSpPr>
          <p:nvPr/>
        </p:nvSpPr>
        <p:spPr bwMode="auto">
          <a:xfrm>
            <a:off x="3961557" y="8838669"/>
            <a:ext cx="3029793" cy="4333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18823" tIns="0" rIns="18823" bIns="0" anchor="b"/>
          <a:lstStyle>
            <a:lvl1pPr defTabSz="801688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defTabSz="801688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01688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01688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01688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>
              <a:defRPr/>
            </a:pPr>
            <a:fld id="{10D3D8A3-02AB-FE47-A3D4-2CAD85DF4686}" type="slidenum">
              <a:rPr lang="he-IL" sz="1000" i="1">
                <a:latin typeface="Times New Roman" charset="0"/>
                <a:cs typeface="Times New Roman" charset="0"/>
              </a:rPr>
              <a:pPr algn="r">
                <a:defRPr/>
              </a:pPr>
              <a:t>22</a:t>
            </a:fld>
            <a:endParaRPr lang="en-US" sz="1000" i="1" dirty="0">
              <a:latin typeface="Times New Roman" charset="0"/>
              <a:cs typeface="Times New Roman" charset="0"/>
            </a:endParaRPr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6338" y="696913"/>
            <a:ext cx="4640262" cy="3479800"/>
          </a:xfrm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327" y="4408536"/>
            <a:ext cx="5124697" cy="4176735"/>
          </a:xfrm>
          <a:extLst>
            <a:ext uri="{FAA26D3D-D897-4be2-8F04-BA451C77F1D7}">
              <ma14:placeholderFlag xmlns:ma14="http://schemas.microsoft.com/office/mac/drawingml/2011/main" xmlns="" val="1"/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66717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9A316FE-BDE4-D446-AF38-C24207071FE9}" type="slidenum">
              <a:rPr lang="en-US"/>
              <a:pPr/>
              <a:t>23</a:t>
            </a:fld>
            <a:endParaRPr lang="en-US" dirty="0"/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8500"/>
            <a:ext cx="4637088" cy="3476625"/>
          </a:xfrm>
          <a:solidFill>
            <a:srgbClr val="FFFFFF"/>
          </a:solidFill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417" y="4409004"/>
            <a:ext cx="5122135" cy="417534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87946" tIns="43972" rIns="87946" bIns="43972"/>
          <a:lstStyle/>
          <a:p>
            <a:pPr eaLnBrk="1" hangingPunct="1"/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ACF9FA7-3F23-6B4C-932C-E2C8C76C40D9}" type="slidenum">
              <a:rPr lang="en-US"/>
              <a:pPr/>
              <a:t>5</a:t>
            </a:fld>
            <a:endParaRPr lang="en-US" dirty="0"/>
          </a:p>
        </p:txBody>
      </p:sp>
      <p:sp>
        <p:nvSpPr>
          <p:cNvPr id="18435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52525" y="685800"/>
            <a:ext cx="4679950" cy="3509963"/>
          </a:xfrm>
          <a:solidFill>
            <a:srgbClr val="FFFFFF"/>
          </a:solidFill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1142" y="4425118"/>
            <a:ext cx="5160975" cy="4197901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87955" tIns="43978" rIns="87955" bIns="43978"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657288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9A316FE-BDE4-D446-AF38-C24207071FE9}" type="slidenum">
              <a:rPr lang="en-US"/>
              <a:pPr/>
              <a:t>24</a:t>
            </a:fld>
            <a:endParaRPr lang="en-US" dirty="0"/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8500"/>
            <a:ext cx="4637088" cy="3476625"/>
          </a:xfrm>
          <a:solidFill>
            <a:srgbClr val="FFFFFF"/>
          </a:solidFill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417" y="4409004"/>
            <a:ext cx="5122135" cy="417534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87946" tIns="43972" rIns="87946" bIns="43972"/>
          <a:lstStyle/>
          <a:p>
            <a:pPr eaLnBrk="1" hangingPunct="1"/>
            <a:endParaRPr lang="en-US"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ACF9FA7-3F23-6B4C-932C-E2C8C76C40D9}" type="slidenum">
              <a:rPr lang="en-US"/>
              <a:pPr/>
              <a:t>25</a:t>
            </a:fld>
            <a:endParaRPr lang="en-US" dirty="0"/>
          </a:p>
        </p:txBody>
      </p:sp>
      <p:sp>
        <p:nvSpPr>
          <p:cNvPr id="18435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52525" y="685800"/>
            <a:ext cx="4679950" cy="3509963"/>
          </a:xfrm>
          <a:solidFill>
            <a:srgbClr val="FFFFFF"/>
          </a:solidFill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1142" y="4425118"/>
            <a:ext cx="5160975" cy="4197901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87955" tIns="43978" rIns="87955" bIns="43978"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441580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ACF9FA7-3F23-6B4C-932C-E2C8C76C40D9}" type="slidenum">
              <a:rPr lang="en-US"/>
              <a:pPr/>
              <a:t>26</a:t>
            </a:fld>
            <a:endParaRPr lang="en-US" dirty="0"/>
          </a:p>
        </p:txBody>
      </p:sp>
      <p:sp>
        <p:nvSpPr>
          <p:cNvPr id="18435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52525" y="685800"/>
            <a:ext cx="4679950" cy="3509963"/>
          </a:xfrm>
          <a:solidFill>
            <a:srgbClr val="FFFFFF"/>
          </a:solidFill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1142" y="4425118"/>
            <a:ext cx="5160975" cy="4197901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87955" tIns="43978" rIns="87955" bIns="43978"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40102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ACF9FA7-3F23-6B4C-932C-E2C8C76C40D9}" type="slidenum">
              <a:rPr lang="en-US"/>
              <a:pPr/>
              <a:t>27</a:t>
            </a:fld>
            <a:endParaRPr lang="en-US" dirty="0"/>
          </a:p>
        </p:txBody>
      </p:sp>
      <p:sp>
        <p:nvSpPr>
          <p:cNvPr id="18435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52525" y="685800"/>
            <a:ext cx="4679950" cy="3509963"/>
          </a:xfrm>
          <a:solidFill>
            <a:srgbClr val="FFFFFF"/>
          </a:solidFill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1142" y="4425118"/>
            <a:ext cx="5160975" cy="4197901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87955" tIns="43978" rIns="87955" bIns="43978"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34613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ACF9FA7-3F23-6B4C-932C-E2C8C76C40D9}" type="slidenum">
              <a:rPr lang="en-US"/>
              <a:pPr/>
              <a:t>28</a:t>
            </a:fld>
            <a:endParaRPr lang="en-US" dirty="0"/>
          </a:p>
        </p:txBody>
      </p:sp>
      <p:sp>
        <p:nvSpPr>
          <p:cNvPr id="18435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52525" y="685800"/>
            <a:ext cx="4679950" cy="3509963"/>
          </a:xfrm>
          <a:solidFill>
            <a:srgbClr val="FFFFFF"/>
          </a:solidFill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1142" y="4425118"/>
            <a:ext cx="5160975" cy="4197901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87955" tIns="43978" rIns="87955" bIns="43978"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822579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ACF9FA7-3F23-6B4C-932C-E2C8C76C40D9}" type="slidenum">
              <a:rPr lang="en-US"/>
              <a:pPr/>
              <a:t>29</a:t>
            </a:fld>
            <a:endParaRPr lang="en-US" dirty="0"/>
          </a:p>
        </p:txBody>
      </p:sp>
      <p:sp>
        <p:nvSpPr>
          <p:cNvPr id="18435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52525" y="685800"/>
            <a:ext cx="4679950" cy="3509963"/>
          </a:xfrm>
          <a:solidFill>
            <a:srgbClr val="FFFFFF"/>
          </a:solidFill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1142" y="4425118"/>
            <a:ext cx="5160975" cy="4197901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87955" tIns="43978" rIns="87955" bIns="43978"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813201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ACF9FA7-3F23-6B4C-932C-E2C8C76C40D9}" type="slidenum">
              <a:rPr lang="en-US"/>
              <a:pPr/>
              <a:t>30</a:t>
            </a:fld>
            <a:endParaRPr lang="en-US" dirty="0"/>
          </a:p>
        </p:txBody>
      </p:sp>
      <p:sp>
        <p:nvSpPr>
          <p:cNvPr id="18435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52525" y="685800"/>
            <a:ext cx="4679950" cy="3509963"/>
          </a:xfrm>
          <a:solidFill>
            <a:srgbClr val="FFFFFF"/>
          </a:solidFill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1142" y="4425118"/>
            <a:ext cx="5160975" cy="4197901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87955" tIns="43978" rIns="87955" bIns="43978"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901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ACF9FA7-3F23-6B4C-932C-E2C8C76C40D9}" type="slidenum">
              <a:rPr lang="en-US"/>
              <a:pPr/>
              <a:t>31</a:t>
            </a:fld>
            <a:endParaRPr lang="en-US" dirty="0"/>
          </a:p>
        </p:txBody>
      </p:sp>
      <p:sp>
        <p:nvSpPr>
          <p:cNvPr id="18435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52525" y="685800"/>
            <a:ext cx="4679950" cy="3509963"/>
          </a:xfrm>
          <a:solidFill>
            <a:srgbClr val="FFFFFF"/>
          </a:solidFill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1142" y="4425118"/>
            <a:ext cx="5160975" cy="4197901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87955" tIns="43978" rIns="87955" bIns="43978"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643663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ACF9FA7-3F23-6B4C-932C-E2C8C76C40D9}" type="slidenum">
              <a:rPr lang="en-US"/>
              <a:pPr/>
              <a:t>32</a:t>
            </a:fld>
            <a:endParaRPr lang="en-US" dirty="0"/>
          </a:p>
        </p:txBody>
      </p:sp>
      <p:sp>
        <p:nvSpPr>
          <p:cNvPr id="18435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52525" y="685800"/>
            <a:ext cx="4679950" cy="3509963"/>
          </a:xfrm>
          <a:solidFill>
            <a:srgbClr val="FFFFFF"/>
          </a:solidFill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1142" y="4425118"/>
            <a:ext cx="5160975" cy="4197901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87955" tIns="43978" rIns="87955" bIns="43978"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954418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ACF9FA7-3F23-6B4C-932C-E2C8C76C40D9}" type="slidenum">
              <a:rPr lang="en-US"/>
              <a:pPr/>
              <a:t>33</a:t>
            </a:fld>
            <a:endParaRPr lang="en-US" dirty="0"/>
          </a:p>
        </p:txBody>
      </p:sp>
      <p:sp>
        <p:nvSpPr>
          <p:cNvPr id="18435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52525" y="685800"/>
            <a:ext cx="4679950" cy="3509963"/>
          </a:xfrm>
          <a:solidFill>
            <a:srgbClr val="FFFFFF"/>
          </a:solidFill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1142" y="4425118"/>
            <a:ext cx="5160975" cy="4197901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87955" tIns="43978" rIns="87955" bIns="43978"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63644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ACF9FA7-3F23-6B4C-932C-E2C8C76C40D9}" type="slidenum">
              <a:rPr lang="en-US"/>
              <a:pPr/>
              <a:t>6</a:t>
            </a:fld>
            <a:endParaRPr lang="en-US" dirty="0"/>
          </a:p>
        </p:txBody>
      </p:sp>
      <p:sp>
        <p:nvSpPr>
          <p:cNvPr id="18435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52525" y="685800"/>
            <a:ext cx="4679950" cy="3509963"/>
          </a:xfrm>
          <a:solidFill>
            <a:srgbClr val="FFFFFF"/>
          </a:solidFill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1142" y="4425118"/>
            <a:ext cx="5160975" cy="4197901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87955" tIns="43978" rIns="87955" bIns="43978"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991640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ACF9FA7-3F23-6B4C-932C-E2C8C76C40D9}" type="slidenum">
              <a:rPr lang="en-US"/>
              <a:pPr/>
              <a:t>35</a:t>
            </a:fld>
            <a:endParaRPr lang="en-US" dirty="0"/>
          </a:p>
        </p:txBody>
      </p:sp>
      <p:sp>
        <p:nvSpPr>
          <p:cNvPr id="18435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52525" y="685800"/>
            <a:ext cx="4679950" cy="3509963"/>
          </a:xfrm>
          <a:solidFill>
            <a:srgbClr val="FFFFFF"/>
          </a:solidFill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1142" y="4425118"/>
            <a:ext cx="5160975" cy="4197901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87955" tIns="43978" rIns="87955" bIns="43978"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052170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ACF9FA7-3F23-6B4C-932C-E2C8C76C40D9}" type="slidenum">
              <a:rPr lang="en-US"/>
              <a:pPr/>
              <a:t>36</a:t>
            </a:fld>
            <a:endParaRPr lang="en-US" dirty="0"/>
          </a:p>
        </p:txBody>
      </p:sp>
      <p:sp>
        <p:nvSpPr>
          <p:cNvPr id="18435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52525" y="685800"/>
            <a:ext cx="4679950" cy="3509963"/>
          </a:xfrm>
          <a:solidFill>
            <a:srgbClr val="FFFFFF"/>
          </a:solidFill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1142" y="4425118"/>
            <a:ext cx="5160975" cy="4197901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87955" tIns="43978" rIns="87955" bIns="43978"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38025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ACF9FA7-3F23-6B4C-932C-E2C8C76C40D9}" type="slidenum">
              <a:rPr lang="en-US"/>
              <a:pPr/>
              <a:t>37</a:t>
            </a:fld>
            <a:endParaRPr lang="en-US" dirty="0"/>
          </a:p>
        </p:txBody>
      </p:sp>
      <p:sp>
        <p:nvSpPr>
          <p:cNvPr id="18435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52525" y="685800"/>
            <a:ext cx="4679950" cy="3509963"/>
          </a:xfrm>
          <a:solidFill>
            <a:srgbClr val="FFFFFF"/>
          </a:solidFill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1142" y="4425118"/>
            <a:ext cx="5160975" cy="4197901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87955" tIns="43978" rIns="87955" bIns="43978"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71564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ACF9FA7-3F23-6B4C-932C-E2C8C76C40D9}" type="slidenum">
              <a:rPr lang="en-US"/>
              <a:pPr/>
              <a:t>38</a:t>
            </a:fld>
            <a:endParaRPr lang="en-US" dirty="0"/>
          </a:p>
        </p:txBody>
      </p:sp>
      <p:sp>
        <p:nvSpPr>
          <p:cNvPr id="18435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52525" y="685800"/>
            <a:ext cx="4679950" cy="3509963"/>
          </a:xfrm>
          <a:solidFill>
            <a:srgbClr val="FFFFFF"/>
          </a:solidFill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1142" y="4425118"/>
            <a:ext cx="5160975" cy="4197901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87955" tIns="43978" rIns="87955" bIns="43978"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554422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ACF9FA7-3F23-6B4C-932C-E2C8C76C40D9}" type="slidenum">
              <a:rPr lang="en-US"/>
              <a:pPr/>
              <a:t>39</a:t>
            </a:fld>
            <a:endParaRPr lang="en-US" dirty="0"/>
          </a:p>
        </p:txBody>
      </p:sp>
      <p:sp>
        <p:nvSpPr>
          <p:cNvPr id="18435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52525" y="685800"/>
            <a:ext cx="4679950" cy="3509963"/>
          </a:xfrm>
          <a:solidFill>
            <a:srgbClr val="FFFFFF"/>
          </a:solidFill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1142" y="4425118"/>
            <a:ext cx="5160975" cy="4197901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87955" tIns="43978" rIns="87955" bIns="43978"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234626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ACF9FA7-3F23-6B4C-932C-E2C8C76C40D9}" type="slidenum">
              <a:rPr lang="en-US"/>
              <a:pPr/>
              <a:t>40</a:t>
            </a:fld>
            <a:endParaRPr lang="en-US" dirty="0"/>
          </a:p>
        </p:txBody>
      </p:sp>
      <p:sp>
        <p:nvSpPr>
          <p:cNvPr id="18435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52525" y="685800"/>
            <a:ext cx="4679950" cy="3509963"/>
          </a:xfrm>
          <a:solidFill>
            <a:srgbClr val="FFFFFF"/>
          </a:solidFill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1142" y="4425118"/>
            <a:ext cx="5160975" cy="4197901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87955" tIns="43978" rIns="87955" bIns="43978"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792194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ACF9FA7-3F23-6B4C-932C-E2C8C76C40D9}" type="slidenum">
              <a:rPr lang="en-US"/>
              <a:pPr/>
              <a:t>41</a:t>
            </a:fld>
            <a:endParaRPr lang="en-US" dirty="0"/>
          </a:p>
        </p:txBody>
      </p:sp>
      <p:sp>
        <p:nvSpPr>
          <p:cNvPr id="18435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52525" y="685800"/>
            <a:ext cx="4679950" cy="3509963"/>
          </a:xfrm>
          <a:solidFill>
            <a:srgbClr val="FFFFFF"/>
          </a:solidFill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1142" y="4425118"/>
            <a:ext cx="5160975" cy="4197901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87955" tIns="43978" rIns="87955" bIns="43978"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812867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ACF9FA7-3F23-6B4C-932C-E2C8C76C40D9}" type="slidenum">
              <a:rPr lang="en-US"/>
              <a:pPr/>
              <a:t>43</a:t>
            </a:fld>
            <a:endParaRPr lang="en-US" dirty="0"/>
          </a:p>
        </p:txBody>
      </p:sp>
      <p:sp>
        <p:nvSpPr>
          <p:cNvPr id="18435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52525" y="685800"/>
            <a:ext cx="4679950" cy="3509963"/>
          </a:xfrm>
          <a:solidFill>
            <a:srgbClr val="FFFFFF"/>
          </a:solidFill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1142" y="4425118"/>
            <a:ext cx="5160975" cy="4197901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87955" tIns="43978" rIns="87955" bIns="43978"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257510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ACF9FA7-3F23-6B4C-932C-E2C8C76C40D9}" type="slidenum">
              <a:rPr lang="en-US"/>
              <a:pPr/>
              <a:t>44</a:t>
            </a:fld>
            <a:endParaRPr lang="en-US" dirty="0"/>
          </a:p>
        </p:txBody>
      </p:sp>
      <p:sp>
        <p:nvSpPr>
          <p:cNvPr id="18435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52525" y="685800"/>
            <a:ext cx="4679950" cy="3509963"/>
          </a:xfrm>
          <a:solidFill>
            <a:srgbClr val="FFFFFF"/>
          </a:solidFill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1142" y="4425118"/>
            <a:ext cx="5160975" cy="4197901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87955" tIns="43978" rIns="87955" bIns="43978"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063150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ACF9FA7-3F23-6B4C-932C-E2C8C76C40D9}" type="slidenum">
              <a:rPr lang="en-US"/>
              <a:pPr/>
              <a:t>45</a:t>
            </a:fld>
            <a:endParaRPr lang="en-US" dirty="0"/>
          </a:p>
        </p:txBody>
      </p:sp>
      <p:sp>
        <p:nvSpPr>
          <p:cNvPr id="18435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52525" y="685800"/>
            <a:ext cx="4679950" cy="3509963"/>
          </a:xfrm>
          <a:solidFill>
            <a:srgbClr val="FFFFFF"/>
          </a:solidFill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1142" y="4425118"/>
            <a:ext cx="5160975" cy="4197901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87955" tIns="43978" rIns="87955" bIns="43978"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53673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ACF9FA7-3F23-6B4C-932C-E2C8C76C40D9}" type="slidenum">
              <a:rPr lang="en-US"/>
              <a:pPr/>
              <a:t>7</a:t>
            </a:fld>
            <a:endParaRPr lang="en-US" dirty="0"/>
          </a:p>
        </p:txBody>
      </p:sp>
      <p:sp>
        <p:nvSpPr>
          <p:cNvPr id="18435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52525" y="685800"/>
            <a:ext cx="4679950" cy="3509963"/>
          </a:xfrm>
          <a:solidFill>
            <a:srgbClr val="FFFFFF"/>
          </a:solidFill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1142" y="4425118"/>
            <a:ext cx="5160975" cy="4197901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87955" tIns="43978" rIns="87955" bIns="43978"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03340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ACF9FA7-3F23-6B4C-932C-E2C8C76C40D9}" type="slidenum">
              <a:rPr lang="en-US"/>
              <a:pPr/>
              <a:t>46</a:t>
            </a:fld>
            <a:endParaRPr lang="en-US" dirty="0"/>
          </a:p>
        </p:txBody>
      </p:sp>
      <p:sp>
        <p:nvSpPr>
          <p:cNvPr id="18435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52525" y="685800"/>
            <a:ext cx="4679950" cy="3509963"/>
          </a:xfrm>
          <a:solidFill>
            <a:srgbClr val="FFFFFF"/>
          </a:solidFill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1142" y="4425118"/>
            <a:ext cx="5160975" cy="4197901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87955" tIns="43978" rIns="87955" bIns="43978"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04987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ACF9FA7-3F23-6B4C-932C-E2C8C76C40D9}" type="slidenum">
              <a:rPr lang="en-US"/>
              <a:pPr/>
              <a:t>47</a:t>
            </a:fld>
            <a:endParaRPr lang="en-US" dirty="0"/>
          </a:p>
        </p:txBody>
      </p:sp>
      <p:sp>
        <p:nvSpPr>
          <p:cNvPr id="18435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52525" y="685800"/>
            <a:ext cx="4679950" cy="3509963"/>
          </a:xfrm>
          <a:solidFill>
            <a:srgbClr val="FFFFFF"/>
          </a:solidFill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1142" y="4425118"/>
            <a:ext cx="5160975" cy="4197901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87955" tIns="43978" rIns="87955" bIns="43978"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778149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ACF9FA7-3F23-6B4C-932C-E2C8C76C40D9}" type="slidenum">
              <a:rPr lang="en-US"/>
              <a:pPr/>
              <a:t>49</a:t>
            </a:fld>
            <a:endParaRPr lang="en-US" dirty="0"/>
          </a:p>
        </p:txBody>
      </p:sp>
      <p:sp>
        <p:nvSpPr>
          <p:cNvPr id="18435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52525" y="685800"/>
            <a:ext cx="4679950" cy="3509963"/>
          </a:xfrm>
          <a:solidFill>
            <a:srgbClr val="FFFFFF"/>
          </a:solidFill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1142" y="4425118"/>
            <a:ext cx="5160975" cy="4197901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87955" tIns="43978" rIns="87955" bIns="43978"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021309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ACF9FA7-3F23-6B4C-932C-E2C8C76C40D9}" type="slidenum">
              <a:rPr lang="en-US"/>
              <a:pPr/>
              <a:t>50</a:t>
            </a:fld>
            <a:endParaRPr lang="en-US" dirty="0"/>
          </a:p>
        </p:txBody>
      </p:sp>
      <p:sp>
        <p:nvSpPr>
          <p:cNvPr id="18435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52525" y="685800"/>
            <a:ext cx="4679950" cy="3509963"/>
          </a:xfrm>
          <a:solidFill>
            <a:srgbClr val="FFFFFF"/>
          </a:solidFill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1142" y="4425118"/>
            <a:ext cx="5160975" cy="4197901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87955" tIns="43978" rIns="87955" bIns="43978"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072833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ACF9FA7-3F23-6B4C-932C-E2C8C76C40D9}" type="slidenum">
              <a:rPr lang="en-US"/>
              <a:pPr/>
              <a:t>51</a:t>
            </a:fld>
            <a:endParaRPr lang="en-US" dirty="0"/>
          </a:p>
        </p:txBody>
      </p:sp>
      <p:sp>
        <p:nvSpPr>
          <p:cNvPr id="18435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52525" y="685800"/>
            <a:ext cx="4679950" cy="3509963"/>
          </a:xfrm>
          <a:solidFill>
            <a:srgbClr val="FFFFFF"/>
          </a:solidFill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1142" y="4425118"/>
            <a:ext cx="5160975" cy="4197901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87955" tIns="43978" rIns="87955" bIns="43978"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706569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ACF9FA7-3F23-6B4C-932C-E2C8C76C40D9}" type="slidenum">
              <a:rPr lang="en-US"/>
              <a:pPr/>
              <a:t>52</a:t>
            </a:fld>
            <a:endParaRPr lang="en-US" dirty="0"/>
          </a:p>
        </p:txBody>
      </p:sp>
      <p:sp>
        <p:nvSpPr>
          <p:cNvPr id="18435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52525" y="685800"/>
            <a:ext cx="4679950" cy="3509963"/>
          </a:xfrm>
          <a:solidFill>
            <a:srgbClr val="FFFFFF"/>
          </a:solidFill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1142" y="4425118"/>
            <a:ext cx="5160975" cy="4197901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87955" tIns="43978" rIns="87955" bIns="43978"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663049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5"/>
          <p:cNvSpPr txBox="1">
            <a:spLocks noGrp="1" noChangeArrowheads="1"/>
          </p:cNvSpPr>
          <p:nvPr/>
        </p:nvSpPr>
        <p:spPr bwMode="auto">
          <a:xfrm>
            <a:off x="3961557" y="8838669"/>
            <a:ext cx="3029793" cy="4333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18823" tIns="0" rIns="18823" bIns="0" anchor="b"/>
          <a:lstStyle>
            <a:lvl1pPr defTabSz="801688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defTabSz="801688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01688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01688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01688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>
              <a:defRPr/>
            </a:pPr>
            <a:fld id="{10D3D8A3-02AB-FE47-A3D4-2CAD85DF4686}" type="slidenum">
              <a:rPr lang="he-IL" sz="1000" i="1">
                <a:latin typeface="Times New Roman" charset="0"/>
                <a:cs typeface="Times New Roman" charset="0"/>
              </a:rPr>
              <a:pPr algn="r">
                <a:defRPr/>
              </a:pPr>
              <a:t>53</a:t>
            </a:fld>
            <a:endParaRPr lang="en-US" sz="1000" i="1" dirty="0">
              <a:latin typeface="Times New Roman" charset="0"/>
              <a:cs typeface="Times New Roman" charset="0"/>
            </a:endParaRPr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6338" y="696913"/>
            <a:ext cx="4640262" cy="3479800"/>
          </a:xfrm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327" y="4408536"/>
            <a:ext cx="5124697" cy="4176735"/>
          </a:xfrm>
          <a:extLst>
            <a:ext uri="{FAA26D3D-D897-4be2-8F04-BA451C77F1D7}">
              <ma14:placeholderFlag xmlns:ma14="http://schemas.microsoft.com/office/mac/drawingml/2011/main" xmlns="" val="1"/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90152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ACF9FA7-3F23-6B4C-932C-E2C8C76C40D9}" type="slidenum">
              <a:rPr lang="en-US"/>
              <a:pPr/>
              <a:t>8</a:t>
            </a:fld>
            <a:endParaRPr lang="en-US" dirty="0"/>
          </a:p>
        </p:txBody>
      </p:sp>
      <p:sp>
        <p:nvSpPr>
          <p:cNvPr id="18435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52525" y="685800"/>
            <a:ext cx="4679950" cy="3509963"/>
          </a:xfrm>
          <a:solidFill>
            <a:srgbClr val="FFFFFF"/>
          </a:solidFill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1142" y="4425118"/>
            <a:ext cx="5160975" cy="4197901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87955" tIns="43978" rIns="87955" bIns="43978"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86926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30394C-FF05-7F4A-8CA1-FD97CF60A484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57503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30394C-FF05-7F4A-8CA1-FD97CF60A484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11019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ACF9FA7-3F23-6B4C-932C-E2C8C76C40D9}" type="slidenum">
              <a:rPr lang="en-US"/>
              <a:pPr/>
              <a:t>11</a:t>
            </a:fld>
            <a:endParaRPr lang="en-US" dirty="0"/>
          </a:p>
        </p:txBody>
      </p:sp>
      <p:sp>
        <p:nvSpPr>
          <p:cNvPr id="18435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52525" y="685800"/>
            <a:ext cx="4679950" cy="3509963"/>
          </a:xfrm>
          <a:solidFill>
            <a:srgbClr val="FFFFFF"/>
          </a:solidFill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1142" y="4425118"/>
            <a:ext cx="5160975" cy="4197901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87955" tIns="43978" rIns="87955" bIns="43978"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12040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ACF9FA7-3F23-6B4C-932C-E2C8C76C40D9}" type="slidenum">
              <a:rPr lang="en-US"/>
              <a:pPr/>
              <a:t>12</a:t>
            </a:fld>
            <a:endParaRPr lang="en-US" dirty="0"/>
          </a:p>
        </p:txBody>
      </p:sp>
      <p:sp>
        <p:nvSpPr>
          <p:cNvPr id="18435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52525" y="685800"/>
            <a:ext cx="4679950" cy="3509963"/>
          </a:xfrm>
          <a:solidFill>
            <a:srgbClr val="FFFFFF"/>
          </a:solidFill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1142" y="4425118"/>
            <a:ext cx="5160975" cy="4197901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87955" tIns="43978" rIns="87955" bIns="43978"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96183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ine 2"/>
          <p:cNvSpPr>
            <a:spLocks noChangeShapeType="1"/>
          </p:cNvSpPr>
          <p:nvPr/>
        </p:nvSpPr>
        <p:spPr bwMode="auto">
          <a:xfrm>
            <a:off x="0" y="1708150"/>
            <a:ext cx="9147175" cy="0"/>
          </a:xfrm>
          <a:prstGeom prst="line">
            <a:avLst/>
          </a:prstGeom>
          <a:noFill/>
          <a:ln w="9525" cap="sq">
            <a:solidFill>
              <a:schemeClr val="bg2"/>
            </a:solidFill>
            <a:round/>
            <a:headEnd type="none" w="sm" len="sm"/>
            <a:tailEnd type="none" w="sm" len="sm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>
              <a:defRPr/>
            </a:pPr>
            <a:endParaRPr lang="en-US" dirty="0"/>
          </a:p>
        </p:txBody>
      </p:sp>
      <p:sp>
        <p:nvSpPr>
          <p:cNvPr id="117763" name="Rectangle 3"/>
          <p:cNvSpPr>
            <a:spLocks noGrp="1" noChangeArrowheads="1"/>
          </p:cNvSpPr>
          <p:nvPr>
            <p:ph type="ctrTitle" sz="quarter"/>
          </p:nvPr>
        </p:nvSpPr>
        <p:spPr>
          <a:xfrm>
            <a:off x="0" y="0"/>
            <a:ext cx="9144000" cy="1524000"/>
          </a:xfrm>
        </p:spPr>
        <p:txBody>
          <a:bodyPr anchor="b"/>
          <a:lstStyle>
            <a:lvl1pPr>
              <a:lnSpc>
                <a:spcPct val="80000"/>
              </a:lnSpc>
              <a:defRPr sz="3200">
                <a:solidFill>
                  <a:schemeClr val="folHlink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71835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239000" y="6629400"/>
            <a:ext cx="1905000" cy="2286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FB29CD8-AAF7-CD4D-98B5-92505D4E9142}" type="slidenum">
              <a:rPr lang="en-US"/>
              <a:pPr>
                <a:defRPr/>
              </a:pPr>
              <a:t>‹#›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6820554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152400"/>
            <a:ext cx="2286000" cy="6172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0" y="152400"/>
            <a:ext cx="6705600" cy="6172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239000" y="6629400"/>
            <a:ext cx="1905000" cy="2286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26E061A-3206-4D44-9C5A-1674BE5EB4CE}" type="slidenum">
              <a:rPr lang="en-US"/>
              <a:pPr>
                <a:defRPr/>
              </a:pPr>
              <a:t>‹#›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0852555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4785237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239000" y="6629400"/>
            <a:ext cx="1905000" cy="2286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35F7522-F9AF-4840-AC93-C82AFB8ED311}" type="slidenum">
              <a:rPr lang="en-US"/>
              <a:pPr>
                <a:defRPr/>
              </a:pPr>
              <a:t>‹#›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1509762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239000" y="6629400"/>
            <a:ext cx="1905000" cy="2286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3D3F650-96CD-2B45-9CB0-B66A0A0715E2}" type="slidenum">
              <a:rPr lang="en-US"/>
              <a:pPr>
                <a:defRPr/>
              </a:pPr>
              <a:t>‹#›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3164532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914400"/>
            <a:ext cx="3848100" cy="5410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914400"/>
            <a:ext cx="3848100" cy="5410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239000" y="6629400"/>
            <a:ext cx="1905000" cy="2286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0FA62AD-8B9F-3042-9EC9-EBDCC2F161CF}" type="slidenum">
              <a:rPr lang="en-US"/>
              <a:pPr>
                <a:defRPr/>
              </a:pPr>
              <a:t>‹#›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4776874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239000" y="6629400"/>
            <a:ext cx="1905000" cy="2286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42261C7-29F4-A242-8EED-DF162EA5855F}" type="slidenum">
              <a:rPr lang="en-US"/>
              <a:pPr>
                <a:defRPr/>
              </a:pPr>
              <a:t>‹#›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8649882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239000" y="6629400"/>
            <a:ext cx="1905000" cy="2286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12D1987-1499-D342-9BBD-9F50F4C0B810}" type="slidenum">
              <a:rPr lang="en-US"/>
              <a:pPr>
                <a:defRPr/>
              </a:pPr>
              <a:t>‹#›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6652567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239000" y="6629400"/>
            <a:ext cx="1905000" cy="2286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5DEF287-DEB1-F44A-B131-B827309A09B0}" type="slidenum">
              <a:rPr lang="en-US"/>
              <a:pPr>
                <a:defRPr/>
              </a:pPr>
              <a:t>‹#›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7644175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239000" y="6629400"/>
            <a:ext cx="1905000" cy="2286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139B4CB-47DC-1D47-A2CD-6C9716C11B8D}" type="slidenum">
              <a:rPr lang="en-US"/>
              <a:pPr>
                <a:defRPr/>
              </a:pPr>
              <a:t>‹#›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4385821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239000" y="6629400"/>
            <a:ext cx="1905000" cy="2286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17A089D-543D-F14B-9F67-02CE393170D7}" type="slidenum">
              <a:rPr lang="en-US"/>
              <a:pPr>
                <a:defRPr/>
              </a:pPr>
              <a:t>‹#›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2875813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85860" y="203538"/>
            <a:ext cx="786754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914400"/>
            <a:ext cx="7848600" cy="541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3" name="Straight Connector 2"/>
          <p:cNvCxnSpPr/>
          <p:nvPr userDrawn="1"/>
        </p:nvCxnSpPr>
        <p:spPr bwMode="auto">
          <a:xfrm flipV="1">
            <a:off x="596672" y="596626"/>
            <a:ext cx="7841976" cy="17047"/>
          </a:xfrm>
          <a:prstGeom prst="line">
            <a:avLst/>
          </a:prstGeom>
          <a:solidFill>
            <a:schemeClr val="tx2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" name="Rectangle 4">
            <a:extLst>
              <a:ext uri="{FF2B5EF4-FFF2-40B4-BE49-F238E27FC236}">
                <a16:creationId xmlns:a16="http://schemas.microsoft.com/office/drawing/2014/main" id="{2D24FFDB-9972-6472-2B94-E6897520E268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391160" y="6531196"/>
            <a:ext cx="7962248" cy="194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Comic Sans MS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Comic Sans MS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Comic Sans MS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Comic Sans MS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Comic Sans MS" charset="0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kumimoji="1" kern="1200">
                <a:solidFill>
                  <a:schemeClr val="tx1"/>
                </a:solidFill>
                <a:latin typeface="Comic Sans MS" charset="0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kumimoji="1" kern="1200">
                <a:solidFill>
                  <a:schemeClr val="tx1"/>
                </a:solidFill>
                <a:latin typeface="Comic Sans MS" charset="0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kumimoji="1" kern="1200">
                <a:solidFill>
                  <a:schemeClr val="tx1"/>
                </a:solidFill>
                <a:latin typeface="Comic Sans MS" charset="0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kumimoji="1" kern="1200">
                <a:solidFill>
                  <a:schemeClr val="tx1"/>
                </a:solidFill>
                <a:latin typeface="Comic Sans MS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Arial" charset="0"/>
                <a:cs typeface="Arial" charset="0"/>
              </a:rPr>
              <a:t>Intro to CS / RUNI / lecture </a:t>
            </a:r>
            <a:r>
              <a:rPr lang="he-IL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Arial" charset="0"/>
                <a:cs typeface="Arial" charset="0"/>
              </a:rPr>
              <a:t>3-1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Arial" charset="0"/>
                <a:cs typeface="Arial" charset="0"/>
              </a:rPr>
              <a:t>                                                                                                                                                                 slide </a:t>
            </a:r>
            <a:fld id="{0E022C0D-3723-2343-B86A-05A05703B5CB}" type="slidenum">
              <a:rPr lang="en-US" sz="100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Arial" charset="0"/>
                <a:cs typeface="Arial" charset="0"/>
              </a:rPr>
              <a:pPr>
                <a:defRPr/>
              </a:pPr>
              <a:t>‹#›</a:t>
            </a:fld>
            <a:r>
              <a:rPr 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Arial" charset="0"/>
                <a:cs typeface="Arial" charset="0"/>
              </a:rPr>
              <a:t>   </a:t>
            </a:r>
            <a:endParaRPr lang="en-US" sz="1000" dirty="0">
              <a:solidFill>
                <a:schemeClr val="tx1">
                  <a:lumMod val="65000"/>
                  <a:lumOff val="35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6905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</p:sldLayoutIdLst>
  <p:hf hdr="0" ftr="0" dt="0"/>
  <p:txStyles>
    <p:titleStyle>
      <a:lvl1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kumimoji="1" sz="2000">
          <a:solidFill>
            <a:srgbClr val="000000"/>
          </a:solidFill>
          <a:latin typeface="Arial"/>
          <a:ea typeface="ＭＳ Ｐゴシック" charset="-128"/>
          <a:cs typeface="Arial"/>
        </a:defRPr>
      </a:lvl1pPr>
      <a:lvl2pPr algn="ctr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kumimoji="1" sz="2000">
          <a:solidFill>
            <a:schemeClr val="hlink"/>
          </a:solidFill>
          <a:latin typeface="Comic Sans MS" charset="0"/>
          <a:ea typeface="ＭＳ Ｐゴシック" charset="-128"/>
          <a:cs typeface="ＭＳ Ｐゴシック" charset="-128"/>
        </a:defRPr>
      </a:lvl2pPr>
      <a:lvl3pPr algn="ctr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kumimoji="1" sz="2000">
          <a:solidFill>
            <a:schemeClr val="hlink"/>
          </a:solidFill>
          <a:latin typeface="Comic Sans MS" charset="0"/>
          <a:ea typeface="ＭＳ Ｐゴシック" charset="-128"/>
          <a:cs typeface="ＭＳ Ｐゴシック" charset="-128"/>
        </a:defRPr>
      </a:lvl3pPr>
      <a:lvl4pPr algn="ctr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kumimoji="1" sz="2000">
          <a:solidFill>
            <a:schemeClr val="hlink"/>
          </a:solidFill>
          <a:latin typeface="Comic Sans MS" charset="0"/>
          <a:ea typeface="ＭＳ Ｐゴシック" charset="-128"/>
          <a:cs typeface="ＭＳ Ｐゴシック" charset="-128"/>
        </a:defRPr>
      </a:lvl4pPr>
      <a:lvl5pPr algn="ctr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kumimoji="1" sz="2000">
          <a:solidFill>
            <a:schemeClr val="hlink"/>
          </a:solidFill>
          <a:latin typeface="Comic Sans MS" charset="0"/>
          <a:ea typeface="ＭＳ Ｐゴシック" charset="-128"/>
          <a:cs typeface="ＭＳ Ｐゴシック" charset="-128"/>
        </a:defRPr>
      </a:lvl5pPr>
      <a:lvl6pPr marL="457200" algn="ctr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kumimoji="1" sz="2000">
          <a:solidFill>
            <a:schemeClr val="hlink"/>
          </a:solidFill>
          <a:latin typeface="Comic Sans MS" charset="0"/>
        </a:defRPr>
      </a:lvl6pPr>
      <a:lvl7pPr marL="914400" algn="ctr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kumimoji="1" sz="2000">
          <a:solidFill>
            <a:schemeClr val="hlink"/>
          </a:solidFill>
          <a:latin typeface="Comic Sans MS" charset="0"/>
        </a:defRPr>
      </a:lvl7pPr>
      <a:lvl8pPr marL="1371600" algn="ctr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kumimoji="1" sz="2000">
          <a:solidFill>
            <a:schemeClr val="hlink"/>
          </a:solidFill>
          <a:latin typeface="Comic Sans MS" charset="0"/>
        </a:defRPr>
      </a:lvl8pPr>
      <a:lvl9pPr marL="1828800" algn="ctr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kumimoji="1" sz="2000">
          <a:solidFill>
            <a:schemeClr val="hlink"/>
          </a:solidFill>
          <a:latin typeface="Comic Sans MS" charset="0"/>
        </a:defRPr>
      </a:lvl9pPr>
    </p:titleStyle>
    <p:bodyStyle>
      <a:lvl1pPr marL="342900" indent="-342900" algn="l" rtl="0" eaLnBrk="0" fontAlgn="base" hangingPunct="0">
        <a:lnSpc>
          <a:spcPts val="2600"/>
        </a:lnSpc>
        <a:spcBef>
          <a:spcPct val="0"/>
        </a:spcBef>
        <a:spcAft>
          <a:spcPct val="0"/>
        </a:spcAft>
        <a:buClr>
          <a:srgbClr val="003399"/>
        </a:buClr>
        <a:buSzPct val="50000"/>
        <a:buFont typeface="Monotype Sorts" charset="2"/>
        <a:defRPr kumimoji="1">
          <a:solidFill>
            <a:schemeClr val="tx1"/>
          </a:solidFill>
          <a:latin typeface="Times New Roman"/>
          <a:ea typeface="ＭＳ Ｐゴシック" charset="-128"/>
          <a:cs typeface="ＭＳ Ｐゴシック" charset="-128"/>
        </a:defRPr>
      </a:lvl1pPr>
      <a:lvl2pPr marL="346075" indent="-231775" algn="l" rtl="0" eaLnBrk="0" fontAlgn="base" hangingPunct="0">
        <a:lnSpc>
          <a:spcPts val="2600"/>
        </a:lnSpc>
        <a:spcBef>
          <a:spcPct val="0"/>
        </a:spcBef>
        <a:spcAft>
          <a:spcPct val="0"/>
        </a:spcAft>
        <a:buClr>
          <a:schemeClr val="tx1"/>
        </a:buClr>
        <a:buSzPct val="50000"/>
        <a:buFont typeface="Monotype Sorts" charset="2"/>
        <a:buChar char="n"/>
        <a:defRPr kumimoji="1">
          <a:solidFill>
            <a:schemeClr val="tx1"/>
          </a:solidFill>
          <a:latin typeface="Times New Roman"/>
          <a:ea typeface="ＭＳ Ｐゴシック" charset="-128"/>
        </a:defRPr>
      </a:lvl2pPr>
      <a:lvl3pPr marL="627063" indent="-166688" algn="l" rtl="0" eaLnBrk="0" fontAlgn="base" hangingPunct="0">
        <a:lnSpc>
          <a:spcPts val="2600"/>
        </a:lnSpc>
        <a:spcBef>
          <a:spcPct val="0"/>
        </a:spcBef>
        <a:spcAft>
          <a:spcPct val="0"/>
        </a:spcAft>
        <a:buClr>
          <a:schemeClr val="tx1"/>
        </a:buClr>
        <a:buSzPct val="80000"/>
        <a:buChar char="–"/>
        <a:defRPr kumimoji="1">
          <a:solidFill>
            <a:schemeClr val="tx1"/>
          </a:solidFill>
          <a:latin typeface="+mn-lt"/>
          <a:ea typeface="ＭＳ Ｐゴシック" charset="-128"/>
        </a:defRPr>
      </a:lvl3pPr>
      <a:lvl4pPr marL="1147763" indent="-404813" algn="l" rtl="0" eaLnBrk="0" fontAlgn="base" hangingPunct="0">
        <a:lnSpc>
          <a:spcPts val="2600"/>
        </a:lnSpc>
        <a:spcBef>
          <a:spcPct val="0"/>
        </a:spcBef>
        <a:spcAft>
          <a:spcPct val="0"/>
        </a:spcAft>
        <a:buClr>
          <a:schemeClr val="tx1"/>
        </a:buClr>
        <a:buFont typeface="Wingdings" charset="2"/>
        <a:buChar char="!"/>
        <a:defRPr kumimoji="1">
          <a:solidFill>
            <a:schemeClr val="tx1"/>
          </a:solidFill>
          <a:latin typeface="+mn-lt"/>
          <a:ea typeface="ＭＳ Ｐゴシック" charset="-128"/>
        </a:defRPr>
      </a:lvl4pPr>
      <a:lvl5pPr marL="1539875" indent="-169863" algn="l" rtl="0" eaLnBrk="0" fontAlgn="base" hangingPunct="0">
        <a:lnSpc>
          <a:spcPts val="2600"/>
        </a:lnSpc>
        <a:spcBef>
          <a:spcPct val="0"/>
        </a:spcBef>
        <a:spcAft>
          <a:spcPct val="0"/>
        </a:spcAft>
        <a:buClr>
          <a:schemeClr val="tx1"/>
        </a:buClr>
        <a:buSzPct val="100000"/>
        <a:buChar char="–"/>
        <a:defRPr kumimoji="1">
          <a:solidFill>
            <a:schemeClr val="tx1"/>
          </a:solidFill>
          <a:latin typeface="+mn-lt"/>
          <a:ea typeface="ＭＳ Ｐゴシック" charset="-128"/>
        </a:defRPr>
      </a:lvl5pPr>
      <a:lvl6pPr marL="1997075" indent="-169863" algn="l" rtl="0" eaLnBrk="0" fontAlgn="base" hangingPunct="0">
        <a:lnSpc>
          <a:spcPts val="2600"/>
        </a:lnSpc>
        <a:spcBef>
          <a:spcPct val="0"/>
        </a:spcBef>
        <a:spcAft>
          <a:spcPct val="0"/>
        </a:spcAft>
        <a:buClr>
          <a:schemeClr val="tx1"/>
        </a:buClr>
        <a:buSzPct val="100000"/>
        <a:buChar char="–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454275" indent="-169863" algn="l" rtl="0" eaLnBrk="0" fontAlgn="base" hangingPunct="0">
        <a:lnSpc>
          <a:spcPts val="2600"/>
        </a:lnSpc>
        <a:spcBef>
          <a:spcPct val="0"/>
        </a:spcBef>
        <a:spcAft>
          <a:spcPct val="0"/>
        </a:spcAft>
        <a:buClr>
          <a:schemeClr val="tx1"/>
        </a:buClr>
        <a:buSzPct val="100000"/>
        <a:buChar char="–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2911475" indent="-169863" algn="l" rtl="0" eaLnBrk="0" fontAlgn="base" hangingPunct="0">
        <a:lnSpc>
          <a:spcPts val="2600"/>
        </a:lnSpc>
        <a:spcBef>
          <a:spcPct val="0"/>
        </a:spcBef>
        <a:spcAft>
          <a:spcPct val="0"/>
        </a:spcAft>
        <a:buClr>
          <a:schemeClr val="tx1"/>
        </a:buClr>
        <a:buSzPct val="100000"/>
        <a:buChar char="–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3368675" indent="-169863" algn="l" rtl="0" eaLnBrk="0" fontAlgn="base" hangingPunct="0">
        <a:lnSpc>
          <a:spcPts val="2600"/>
        </a:lnSpc>
        <a:spcBef>
          <a:spcPct val="0"/>
        </a:spcBef>
        <a:spcAft>
          <a:spcPct val="0"/>
        </a:spcAft>
        <a:buClr>
          <a:schemeClr val="tx1"/>
        </a:buClr>
        <a:buSzPct val="100000"/>
        <a:buChar char="–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3.jpe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0.png"/><Relationship Id="rId13" Type="http://schemas.openxmlformats.org/officeDocument/2006/relationships/image" Target="../media/image27.png"/><Relationship Id="rId3" Type="http://schemas.openxmlformats.org/officeDocument/2006/relationships/image" Target="../media/image20.png"/><Relationship Id="rId7" Type="http://schemas.openxmlformats.org/officeDocument/2006/relationships/image" Target="../media/image210.pn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3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0.png"/><Relationship Id="rId11" Type="http://schemas.openxmlformats.org/officeDocument/2006/relationships/image" Target="../media/image25.png"/><Relationship Id="rId5" Type="http://schemas.openxmlformats.org/officeDocument/2006/relationships/image" Target="../media/image190.png"/><Relationship Id="rId15" Type="http://schemas.openxmlformats.org/officeDocument/2006/relationships/image" Target="../media/image29.png"/><Relationship Id="rId10" Type="http://schemas.openxmlformats.org/officeDocument/2006/relationships/image" Target="../media/image24.png"/><Relationship Id="rId4" Type="http://schemas.openxmlformats.org/officeDocument/2006/relationships/image" Target="../media/image3.jpeg"/><Relationship Id="rId9" Type="http://schemas.openxmlformats.org/officeDocument/2006/relationships/image" Target="../media/image23.png"/><Relationship Id="rId1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5.png"/><Relationship Id="rId3" Type="http://schemas.openxmlformats.org/officeDocument/2006/relationships/image" Target="../media/image3.jpeg"/><Relationship Id="rId12" Type="http://schemas.openxmlformats.org/officeDocument/2006/relationships/image" Target="../media/image3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2.png"/><Relationship Id="rId10" Type="http://schemas.openxmlformats.org/officeDocument/2006/relationships/image" Target="../media/image33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7.png"/><Relationship Id="rId3" Type="http://schemas.openxmlformats.org/officeDocument/2006/relationships/image" Target="../media/image3.jpeg"/><Relationship Id="rId12" Type="http://schemas.openxmlformats.org/officeDocument/2006/relationships/image" Target="../media/image3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50.png"/><Relationship Id="rId10" Type="http://schemas.openxmlformats.org/officeDocument/2006/relationships/image" Target="../media/image33.png"/><Relationship Id="rId4" Type="http://schemas.openxmlformats.org/officeDocument/2006/relationships/image" Target="../media/image310.png"/><Relationship Id="rId9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340.png"/><Relationship Id="rId12" Type="http://schemas.openxmlformats.org/officeDocument/2006/relationships/image" Target="../media/image3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30.png"/><Relationship Id="rId11" Type="http://schemas.openxmlformats.org/officeDocument/2006/relationships/image" Target="../media/image37.png"/><Relationship Id="rId10" Type="http://schemas.openxmlformats.org/officeDocument/2006/relationships/image" Target="../media/image33.png"/><Relationship Id="rId4" Type="http://schemas.openxmlformats.org/officeDocument/2006/relationships/image" Target="../media/image310.png"/><Relationship Id="rId9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tiff"/><Relationship Id="rId4" Type="http://schemas.openxmlformats.org/officeDocument/2006/relationships/image" Target="../media/image6.tif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30.png"/><Relationship Id="rId5" Type="http://schemas.openxmlformats.org/officeDocument/2006/relationships/image" Target="../media/image420.png"/><Relationship Id="rId4" Type="http://schemas.openxmlformats.org/officeDocument/2006/relationships/image" Target="../media/image41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30.png"/><Relationship Id="rId5" Type="http://schemas.openxmlformats.org/officeDocument/2006/relationships/image" Target="../media/image420.png"/><Relationship Id="rId4" Type="http://schemas.openxmlformats.org/officeDocument/2006/relationships/image" Target="../media/image410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9.tiff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50.png"/><Relationship Id="rId4" Type="http://schemas.openxmlformats.org/officeDocument/2006/relationships/image" Target="../media/image10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3" name="Picture 2" descr="OPENOA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0661" name="Rectangle 7"/>
          <p:cNvSpPr>
            <a:spLocks noChangeArrowheads="1"/>
          </p:cNvSpPr>
          <p:nvPr/>
        </p:nvSpPr>
        <p:spPr bwMode="auto">
          <a:xfrm>
            <a:off x="3287152" y="1740285"/>
            <a:ext cx="2409788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pPr algn="ctr">
              <a:defRPr/>
            </a:pPr>
            <a:r>
              <a:rPr lang="en-US" sz="2000" dirty="0">
                <a:solidFill>
                  <a:srgbClr val="737373"/>
                </a:solidFill>
                <a:latin typeface="Times New Roman"/>
                <a:cs typeface="Times New Roman"/>
              </a:rPr>
              <a:t>Lecture 3-1</a:t>
            </a:r>
            <a:endParaRPr lang="en-US" sz="2800" dirty="0">
              <a:latin typeface="Times New Roman"/>
              <a:cs typeface="Times New Roman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373942" y="2273685"/>
            <a:ext cx="62362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1200"/>
              </a:spcBef>
            </a:pPr>
            <a:r>
              <a:rPr lang="en-US" sz="3600" dirty="0">
                <a:latin typeface="Times New Roman"/>
                <a:cs typeface="Times New Roman"/>
              </a:rPr>
              <a:t>Approximation Algorithms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C30BF0E-EA74-3E43-B67D-B8D1A49BEF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7798" y="3035685"/>
            <a:ext cx="3993586" cy="2249448"/>
          </a:xfrm>
          <a:prstGeom prst="rect">
            <a:avLst/>
          </a:prstGeom>
        </p:spPr>
      </p:pic>
      <p:sp>
        <p:nvSpPr>
          <p:cNvPr id="4" name="Rectangle 5">
            <a:extLst>
              <a:ext uri="{FF2B5EF4-FFF2-40B4-BE49-F238E27FC236}">
                <a16:creationId xmlns:a16="http://schemas.microsoft.com/office/drawing/2014/main" id="{08B19685-7BEA-E212-331B-B0A0BC0417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76200"/>
            <a:ext cx="28956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CCCC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l">
              <a:spcBef>
                <a:spcPts val="400"/>
              </a:spcBef>
              <a:defRPr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Introduction to Computer Science</a:t>
            </a:r>
          </a:p>
          <a:p>
            <a:pPr algn="l">
              <a:spcBef>
                <a:spcPts val="400"/>
              </a:spcBef>
              <a:defRPr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Reichman University</a:t>
            </a:r>
          </a:p>
        </p:txBody>
      </p:sp>
    </p:spTree>
    <p:extLst>
      <p:ext uri="{BB962C8B-B14F-4D97-AF65-F5344CB8AC3E}">
        <p14:creationId xmlns:p14="http://schemas.microsoft.com/office/powerpoint/2010/main" val="12870286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Bi-section search</a:t>
            </a:r>
          </a:p>
        </p:txBody>
      </p:sp>
      <p:sp>
        <p:nvSpPr>
          <p:cNvPr id="56" name="Rectangle 3">
            <a:extLst>
              <a:ext uri="{FF2B5EF4-FFF2-40B4-BE49-F238E27FC236}">
                <a16:creationId xmlns:a16="http://schemas.microsoft.com/office/drawing/2014/main" id="{467AEFEA-5388-574C-AD1E-48A6AF33FD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3772" y="7083814"/>
            <a:ext cx="6316510" cy="4256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rgbClr val="003399"/>
              </a:buClr>
              <a:buSzPct val="50000"/>
              <a:buFont typeface="Monotype Sorts" charset="2"/>
              <a:defRPr kumimoji="1" sz="2800">
                <a:solidFill>
                  <a:srgbClr val="003399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346075" indent="-231775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627063" indent="-166688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0000"/>
              <a:buChar char="–"/>
              <a:defRPr kumimoji="1" sz="20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147763" indent="-40481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charset="2"/>
              <a:buChar char="!"/>
              <a:defRPr kumimoji="1" sz="1800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15398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 sz="1800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19970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 sz="1800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4542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 sz="1800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29114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 sz="1800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3686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 sz="1800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>
              <a:lnSpc>
                <a:spcPts val="2160"/>
              </a:lnSpc>
              <a:spcBef>
                <a:spcPts val="1200"/>
              </a:spcBef>
            </a:pPr>
            <a:r>
              <a:rPr lang="en-US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 know that </a:t>
            </a:r>
            <a:endParaRPr lang="en-US" sz="18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5" name="Picture 64">
            <a:extLst>
              <a:ext uri="{FF2B5EF4-FFF2-40B4-BE49-F238E27FC236}">
                <a16:creationId xmlns:a16="http://schemas.microsoft.com/office/drawing/2014/main" id="{5A3C019C-2296-D540-A9B2-BB7CD93B03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8875" y="1019771"/>
            <a:ext cx="3881699" cy="2080656"/>
          </a:xfrm>
          <a:prstGeom prst="rect">
            <a:avLst/>
          </a:prstGeom>
        </p:spPr>
      </p:pic>
      <p:sp>
        <p:nvSpPr>
          <p:cNvPr id="80" name="AutoShape 13">
            <a:extLst>
              <a:ext uri="{FF2B5EF4-FFF2-40B4-BE49-F238E27FC236}">
                <a16:creationId xmlns:a16="http://schemas.microsoft.com/office/drawing/2014/main" id="{0FC6D13B-BBFE-F24A-A6E6-05AEAE2D78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8155" y="1153950"/>
            <a:ext cx="3382053" cy="1785450"/>
          </a:xfrm>
          <a:prstGeom prst="roundRect">
            <a:avLst>
              <a:gd name="adj" fmla="val 16667"/>
            </a:avLst>
          </a:prstGeom>
          <a:noFill/>
          <a:ln w="19050">
            <a:noFill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rIns="0" anchor="ctr"/>
          <a:lstStyle/>
          <a:p>
            <a:pPr>
              <a:spcBef>
                <a:spcPts val="600"/>
              </a:spcBef>
              <a:buClr>
                <a:schemeClr val="tx1"/>
              </a:buClr>
              <a:buSzPct val="100000"/>
            </a:pPr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Performance</a:t>
            </a:r>
          </a:p>
          <a:p>
            <a:pPr marL="171450" indent="-171450">
              <a:spcBef>
                <a:spcPts val="6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itr. 0, search space:  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>
              <a:spcBef>
                <a:spcPts val="6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itr. 1, search space:  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/ 2</a:t>
            </a:r>
          </a:p>
          <a:p>
            <a:pPr marL="171450" indent="-171450">
              <a:spcBef>
                <a:spcPts val="6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itr. 2, search space:  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/ 4</a:t>
            </a:r>
          </a:p>
          <a:p>
            <a:pPr marL="171450" indent="-171450">
              <a:spcBef>
                <a:spcPts val="6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itr. 3, search space:  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/ 8</a:t>
            </a:r>
          </a:p>
          <a:p>
            <a:pPr marL="171450" indent="-171450">
              <a:spcBef>
                <a:spcPts val="6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itr.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search space:  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/ 2</a:t>
            </a:r>
            <a:r>
              <a:rPr lang="en-US" i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AutoShape 13">
                <a:extLst>
                  <a:ext uri="{FF2B5EF4-FFF2-40B4-BE49-F238E27FC236}">
                    <a16:creationId xmlns:a16="http://schemas.microsoft.com/office/drawing/2014/main" id="{E9C42249-2665-754B-9DB7-C6D31028D5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8156" y="3090672"/>
                <a:ext cx="8264948" cy="1141422"/>
              </a:xfrm>
              <a:prstGeom prst="roundRect">
                <a:avLst>
                  <a:gd name="adj" fmla="val 16667"/>
                </a:avLst>
              </a:prstGeom>
              <a:noFill/>
              <a:ln w="19050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Ins="0" anchor="ctr"/>
              <a:lstStyle/>
              <a:p>
                <a:pPr>
                  <a:spcBef>
                    <a:spcPts val="600"/>
                  </a:spcBef>
                  <a:buClr>
                    <a:schemeClr val="tx1"/>
                  </a:buClr>
                  <a:buSzPct val="100000"/>
                </a:pPr>
                <a:r>
                  <a:rPr lang="en-US" u="sng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Running time</a:t>
                </a:r>
              </a:p>
              <a:p>
                <a:pPr>
                  <a:spcBef>
                    <a:spcPts val="300"/>
                  </a:spcBef>
                  <a:buClr>
                    <a:schemeClr val="tx1"/>
                  </a:buClr>
                  <a:buSzPct val="100000"/>
                </a:pPr>
                <a:r>
                  <a:rPr 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converges to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radPr>
                      <m:deg/>
                      <m:e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</m:rad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after an order of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𝑙𝑜𝑔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iterations</m:t>
                    </m:r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82" name="AutoShape 13">
                <a:extLst>
                  <a:ext uri="{FF2B5EF4-FFF2-40B4-BE49-F238E27FC236}">
                    <a16:creationId xmlns:a16="http://schemas.microsoft.com/office/drawing/2014/main" id="{E9C42249-2665-754B-9DB7-C6D31028D5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68156" y="3090672"/>
                <a:ext cx="8264948" cy="1141422"/>
              </a:xfrm>
              <a:prstGeom prst="roundRect">
                <a:avLst>
                  <a:gd name="adj" fmla="val 16667"/>
                </a:avLst>
              </a:prstGeom>
              <a:blipFill>
                <a:blip r:embed="rId4"/>
                <a:stretch>
                  <a:fillRect/>
                </a:stretch>
              </a:blipFill>
              <a:ln w="19050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669840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63DA174-BFD3-7645-97A6-5F7D564C73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3550" y="805552"/>
            <a:ext cx="6372836" cy="4368614"/>
          </a:xfrm>
          <a:prstGeom prst="rect">
            <a:avLst/>
          </a:prstGeom>
          <a:solidFill>
            <a:schemeClr val="bg1"/>
          </a:solidFill>
          <a:ln w="15875">
            <a:solidFill>
              <a:schemeClr val="tx1">
                <a:alpha val="2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lIns="182880" tIns="91440" rIns="0" bIns="91440" anchor="t" anchorCtr="0">
            <a:prstTxWarp prst="textNoShape">
              <a:avLst/>
            </a:prstTxWarp>
            <a:noAutofit/>
          </a:bodyPr>
          <a:lstStyle/>
          <a:p>
            <a:pPr>
              <a:spcBef>
                <a:spcPts val="300"/>
              </a:spcBef>
            </a:pPr>
            <a:r>
              <a:rPr lang="en-US" sz="1200" dirty="0">
                <a:solidFill>
                  <a:srgbClr val="3F7F5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Computes an approximate square root by bi-section search</a:t>
            </a:r>
            <a:endParaRPr lang="en-US" sz="1200" dirty="0">
              <a:solidFill>
                <a:srgbClr val="7F005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public class Sqrt2 {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public static void main(String args[]) {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   double x = 16;</a:t>
            </a:r>
          </a:p>
          <a:p>
            <a:pPr>
              <a:spcBef>
                <a:spcPts val="300"/>
              </a:spcBef>
            </a:pPr>
            <a:endParaRPr lang="en-US" sz="12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Bi-section search</a:t>
            </a:r>
            <a:endParaRPr kumimoji="0" lang="en-US" sz="1800" dirty="0"/>
          </a:p>
        </p:txBody>
      </p:sp>
      <p:sp>
        <p:nvSpPr>
          <p:cNvPr id="40" name="Rectangle 8"/>
          <p:cNvSpPr>
            <a:spLocks noChangeArrowheads="1"/>
          </p:cNvSpPr>
          <p:nvPr/>
        </p:nvSpPr>
        <p:spPr bwMode="auto">
          <a:xfrm rot="850674">
            <a:off x="6499316" y="2508379"/>
            <a:ext cx="598559" cy="369974"/>
          </a:xfrm>
          <a:prstGeom prst="rect">
            <a:avLst/>
          </a:prstGeom>
          <a:noFill/>
          <a:ln w="15875">
            <a:noFill/>
            <a:miter lim="800000"/>
            <a:headEnd/>
            <a:tailEnd/>
          </a:ln>
          <a:effectLst/>
        </p:spPr>
        <p:txBody>
          <a:bodyPr wrap="square" lIns="92075" tIns="46038" rIns="92075" bIns="46038">
            <a:prstTxWarp prst="textNoShape">
              <a:avLst/>
            </a:prstTxWarp>
            <a:spAutoFit/>
          </a:bodyPr>
          <a:lstStyle/>
          <a:p>
            <a:r>
              <a:rPr kumimoji="1" lang="en-US" i="1" dirty="0">
                <a:solidFill>
                  <a:schemeClr val="bg1"/>
                </a:solidFill>
                <a:latin typeface="Consolas"/>
                <a:cs typeface="Consolas"/>
              </a:rPr>
              <a:t>abs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72899C5-B98C-6BD9-5585-41131CEA90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82697" y="4790820"/>
            <a:ext cx="3847784" cy="1797881"/>
          </a:xfrm>
          <a:prstGeom prst="rect">
            <a:avLst/>
          </a:prstGeom>
          <a:solidFill>
            <a:schemeClr val="bg1">
              <a:lumMod val="95000"/>
            </a:schemeClr>
          </a:solidFill>
          <a:ln w="15875">
            <a:solidFill>
              <a:schemeClr val="tx1">
                <a:alpha val="2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lIns="182880" tIns="144000" rIns="182880" bIns="0" anchor="t" anchorCtr="0">
            <a:prstTxWarp prst="textNoShape">
              <a:avLst/>
            </a:prstTxWarp>
            <a:noAutofit/>
          </a:bodyPr>
          <a:lstStyle/>
          <a:p>
            <a:pPr>
              <a:spcBef>
                <a:spcPts val="1200"/>
              </a:spcBef>
            </a:pP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  <a:ea typeface="Menlo"/>
                <a:cs typeface="Consolas" panose="020B0609020204030204" pitchFamily="49" charset="0"/>
              </a:rPr>
              <a:t>% java Sqrt2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Menlo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3F7F5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(x = 16)</a:t>
            </a:r>
            <a:endParaRPr lang="en-US" sz="1200" b="1" dirty="0">
              <a:solidFill>
                <a:srgbClr val="000000"/>
              </a:solidFill>
              <a:latin typeface="Consolas" panose="020B0609020204030204" pitchFamily="49" charset="0"/>
              <a:ea typeface="Menlo"/>
              <a:cs typeface="Consolas" panose="020B0609020204030204" pitchFamily="49" charset="0"/>
            </a:endParaRP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Square root (approx.) = 3.999267578125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Number of iterations = 11</a:t>
            </a:r>
          </a:p>
          <a:p>
            <a:pPr>
              <a:spcBef>
                <a:spcPts val="1200"/>
              </a:spcBef>
            </a:pP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  <a:ea typeface="Menlo"/>
                <a:cs typeface="Consolas" panose="020B0609020204030204" pitchFamily="49" charset="0"/>
              </a:rPr>
              <a:t>% java Sqrt2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Menlo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3F7F5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(x = 105)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Square root (approx.) = 10.2469482421875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Number of iterations = 15</a:t>
            </a:r>
          </a:p>
        </p:txBody>
      </p:sp>
    </p:spTree>
    <p:extLst>
      <p:ext uri="{BB962C8B-B14F-4D97-AF65-F5344CB8AC3E}">
        <p14:creationId xmlns:p14="http://schemas.microsoft.com/office/powerpoint/2010/main" val="4683911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Bi-section search</a:t>
            </a:r>
            <a:endParaRPr kumimoji="0" lang="en-US" sz="1800" dirty="0"/>
          </a:p>
        </p:txBody>
      </p:sp>
      <p:sp>
        <p:nvSpPr>
          <p:cNvPr id="40" name="Rectangle 8"/>
          <p:cNvSpPr>
            <a:spLocks noChangeArrowheads="1"/>
          </p:cNvSpPr>
          <p:nvPr/>
        </p:nvSpPr>
        <p:spPr bwMode="auto">
          <a:xfrm rot="850674">
            <a:off x="6499316" y="2508379"/>
            <a:ext cx="598559" cy="369974"/>
          </a:xfrm>
          <a:prstGeom prst="rect">
            <a:avLst/>
          </a:prstGeom>
          <a:noFill/>
          <a:ln w="15875">
            <a:noFill/>
            <a:miter lim="800000"/>
            <a:headEnd/>
            <a:tailEnd/>
          </a:ln>
          <a:effectLst/>
        </p:spPr>
        <p:txBody>
          <a:bodyPr wrap="square" lIns="92075" tIns="46038" rIns="92075" bIns="46038">
            <a:prstTxWarp prst="textNoShape">
              <a:avLst/>
            </a:prstTxWarp>
            <a:spAutoFit/>
          </a:bodyPr>
          <a:lstStyle/>
          <a:p>
            <a:r>
              <a:rPr kumimoji="1" lang="en-US" i="1" dirty="0">
                <a:solidFill>
                  <a:schemeClr val="bg1"/>
                </a:solidFill>
                <a:latin typeface="Consolas"/>
                <a:cs typeface="Consolas"/>
              </a:rPr>
              <a:t>abs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D1FBB9C-8E3E-D843-98F2-38128B2431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3550" y="805552"/>
            <a:ext cx="6372836" cy="4368614"/>
          </a:xfrm>
          <a:prstGeom prst="rect">
            <a:avLst/>
          </a:prstGeom>
          <a:solidFill>
            <a:schemeClr val="bg1"/>
          </a:solidFill>
          <a:ln w="15875">
            <a:solidFill>
              <a:schemeClr val="tx1">
                <a:alpha val="2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lIns="182880" tIns="91440" rIns="0" bIns="91440" anchor="t" anchorCtr="0">
            <a:prstTxWarp prst="textNoShape">
              <a:avLst/>
            </a:prstTxWarp>
            <a:noAutofit/>
          </a:bodyPr>
          <a:lstStyle/>
          <a:p>
            <a:pPr>
              <a:spcBef>
                <a:spcPts val="300"/>
              </a:spcBef>
            </a:pPr>
            <a:r>
              <a:rPr lang="en-US" sz="1200" dirty="0">
                <a:solidFill>
                  <a:srgbClr val="3F7F5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Computes an approximate square root by bi-section search</a:t>
            </a:r>
            <a:endParaRPr lang="en-US" sz="1200" dirty="0">
              <a:solidFill>
                <a:srgbClr val="7F0055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public class Sqrt2 {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public static void main(String args[]) {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   double x = 16;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   double epsilon = 0.01, L = 1.0, H = x;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   double g = (L + H) / 2.0;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   int stepCounter = 0;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200" dirty="0">
                <a:solidFill>
                  <a:srgbClr val="0008B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while (Math.abs(g * g - x) &gt;= epsilon) {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solidFill>
                  <a:srgbClr val="0008B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if (g * g &lt; x)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solidFill>
                  <a:srgbClr val="0008B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L = g;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solidFill>
                  <a:srgbClr val="0008B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else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solidFill>
                  <a:srgbClr val="0008B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H = g;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solidFill>
                  <a:srgbClr val="0008B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g = (L + H) / 2;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solidFill>
                  <a:srgbClr val="0008B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stepCounter++;</a:t>
            </a:r>
          </a:p>
          <a:p>
            <a:pPr>
              <a:spcBef>
                <a:spcPts val="300"/>
              </a:spcBef>
            </a:pPr>
            <a:r>
              <a:rPr lang="en-IL" sz="1200">
                <a:solidFill>
                  <a:srgbClr val="0008B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}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   System.out.</a:t>
            </a:r>
            <a:r>
              <a:rPr lang="en-US" sz="1200">
                <a:latin typeface="Consolas" panose="020B0609020204030204" pitchFamily="49" charset="0"/>
                <a:cs typeface="Consolas" panose="020B0609020204030204" pitchFamily="49" charset="0"/>
              </a:rPr>
              <a:t>println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("Square root (approx.) = " + g);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   System.out.</a:t>
            </a:r>
            <a:r>
              <a:rPr lang="en-US" sz="1200">
                <a:latin typeface="Consolas" panose="020B0609020204030204" pitchFamily="49" charset="0"/>
                <a:cs typeface="Consolas" panose="020B0609020204030204" pitchFamily="49" charset="0"/>
              </a:rPr>
              <a:t>println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("Number of iterations = " + stepCounter);</a:t>
            </a:r>
          </a:p>
          <a:p>
            <a:pPr>
              <a:spcBef>
                <a:spcPts val="300"/>
              </a:spcBef>
            </a:pPr>
            <a:r>
              <a:rPr lang="en-IL" sz="1200">
                <a:latin typeface="Consolas" panose="020B0609020204030204" pitchFamily="49" charset="0"/>
                <a:cs typeface="Consolas" panose="020B0609020204030204" pitchFamily="49" charset="0"/>
              </a:rPr>
              <a:t>   }</a:t>
            </a:r>
          </a:p>
          <a:p>
            <a:pPr>
              <a:spcBef>
                <a:spcPts val="300"/>
              </a:spcBef>
            </a:pPr>
            <a:r>
              <a:rPr lang="en-IL" sz="120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7039C6B-D436-644C-941E-5EDFE231AA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82697" y="4790820"/>
            <a:ext cx="3847784" cy="1797881"/>
          </a:xfrm>
          <a:prstGeom prst="rect">
            <a:avLst/>
          </a:prstGeom>
          <a:solidFill>
            <a:schemeClr val="bg1">
              <a:lumMod val="95000"/>
            </a:schemeClr>
          </a:solidFill>
          <a:ln w="15875">
            <a:solidFill>
              <a:schemeClr val="tx1">
                <a:alpha val="2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lIns="182880" tIns="144000" rIns="182880" bIns="0" anchor="t" anchorCtr="0">
            <a:prstTxWarp prst="textNoShape">
              <a:avLst/>
            </a:prstTxWarp>
            <a:noAutofit/>
          </a:bodyPr>
          <a:lstStyle/>
          <a:p>
            <a:pPr>
              <a:spcBef>
                <a:spcPts val="1200"/>
              </a:spcBef>
            </a:pP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  <a:ea typeface="Menlo"/>
                <a:cs typeface="Consolas" panose="020B0609020204030204" pitchFamily="49" charset="0"/>
              </a:rPr>
              <a:t>% java Sqrt2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Menlo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3F7F5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(x = 16)</a:t>
            </a:r>
            <a:endParaRPr lang="en-US" sz="1200" b="1" dirty="0">
              <a:solidFill>
                <a:srgbClr val="000000"/>
              </a:solidFill>
              <a:latin typeface="Consolas" panose="020B0609020204030204" pitchFamily="49" charset="0"/>
              <a:ea typeface="Menlo"/>
              <a:cs typeface="Consolas" panose="020B0609020204030204" pitchFamily="49" charset="0"/>
            </a:endParaRP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Square root (approx.) = 3.999267578125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Number of iterations = 11</a:t>
            </a:r>
          </a:p>
          <a:p>
            <a:pPr>
              <a:spcBef>
                <a:spcPts val="1200"/>
              </a:spcBef>
            </a:pP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  <a:ea typeface="Menlo"/>
                <a:cs typeface="Consolas" panose="020B0609020204030204" pitchFamily="49" charset="0"/>
              </a:rPr>
              <a:t>% java Sqrt2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Menlo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3F7F5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(x = 105)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Square root (approx.) = 10.2469482421875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Number of iterations = 15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5F19607-8CFB-FA3C-777E-19912EBEDB65}"/>
              </a:ext>
            </a:extLst>
          </p:cNvPr>
          <p:cNvGrpSpPr/>
          <p:nvPr/>
        </p:nvGrpSpPr>
        <p:grpSpPr>
          <a:xfrm>
            <a:off x="930919" y="5462852"/>
            <a:ext cx="2366929" cy="783076"/>
            <a:chOff x="5341463" y="3319272"/>
            <a:chExt cx="2366929" cy="78307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24566A0F-E4D5-D3C1-6D62-6706FD7E445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41463" y="3459460"/>
              <a:ext cx="1234186" cy="642888"/>
            </a:xfrm>
            <a:prstGeom prst="rect">
              <a:avLst/>
            </a:prstGeom>
          </p:spPr>
        </p:pic>
        <p:sp>
          <p:nvSpPr>
            <p:cNvPr id="4" name="Rounded Rectangular Callout 3">
              <a:extLst>
                <a:ext uri="{FF2B5EF4-FFF2-40B4-BE49-F238E27FC236}">
                  <a16:creationId xmlns:a16="http://schemas.microsoft.com/office/drawing/2014/main" id="{700F6D4D-3416-93F9-7C02-A7B7144C37AE}"/>
                </a:ext>
              </a:extLst>
            </p:cNvPr>
            <p:cNvSpPr/>
            <p:nvPr/>
          </p:nvSpPr>
          <p:spPr bwMode="auto">
            <a:xfrm>
              <a:off x="6667792" y="3319272"/>
              <a:ext cx="1040600" cy="453818"/>
            </a:xfrm>
            <a:prstGeom prst="wedgeRoundRectCallout">
              <a:avLst>
                <a:gd name="adj1" fmla="val -76148"/>
                <a:gd name="adj2" fmla="val 37906"/>
                <a:gd name="adj3" fmla="val 16667"/>
              </a:avLst>
            </a:prstGeom>
            <a:solidFill>
              <a:srgbClr val="FFE9C4"/>
            </a:solidFill>
            <a:ln w="19050">
              <a:noFill/>
              <a:round/>
              <a:headEnd/>
              <a:tailEnd/>
            </a:ln>
            <a:effectLst/>
          </p:spPr>
          <p:txBody>
            <a:bodyPr anchor="ctr"/>
            <a:lstStyle/>
            <a:p>
              <a:pPr algn="ctr">
                <a:spcBef>
                  <a:spcPts val="300"/>
                </a:spcBef>
                <a:buClr>
                  <a:schemeClr val="tx1"/>
                </a:buClr>
                <a:buSzPct val="100000"/>
              </a:pPr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Fast!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45741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Bi-section search: Calculus intuition</a:t>
            </a:r>
            <a:endParaRPr kumimoji="0" lang="en-US" sz="1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AutoShape 13">
                <a:extLst>
                  <a:ext uri="{FF2B5EF4-FFF2-40B4-BE49-F238E27FC236}">
                    <a16:creationId xmlns:a16="http://schemas.microsoft.com/office/drawing/2014/main" id="{C552D6DC-1294-9EB6-E12F-2C14D205D1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6840" y="671783"/>
                <a:ext cx="8264948" cy="849982"/>
              </a:xfrm>
              <a:prstGeom prst="roundRect">
                <a:avLst>
                  <a:gd name="adj" fmla="val 16667"/>
                </a:avLst>
              </a:prstGeom>
              <a:noFill/>
              <a:ln w="19050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tIns="0" rIns="0" anchor="t" anchorCtr="0"/>
              <a:lstStyle/>
              <a:p>
                <a:pPr>
                  <a:spcBef>
                    <a:spcPts val="600"/>
                  </a:spcBef>
                  <a:buClr>
                    <a:schemeClr val="tx1"/>
                  </a:buClr>
                  <a:buSzPct val="100000"/>
                </a:pP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Computing, say,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17</m:t>
                        </m:r>
                      </m:e>
                    </m:ra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is like finding the root of the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en-US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−17=0</m:t>
                    </m:r>
                  </m:oMath>
                </a14:m>
                <a:endParaRPr lang="en-US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AutoShape 13">
                <a:extLst>
                  <a:ext uri="{FF2B5EF4-FFF2-40B4-BE49-F238E27FC236}">
                    <a16:creationId xmlns:a16="http://schemas.microsoft.com/office/drawing/2014/main" id="{C552D6DC-1294-9EB6-E12F-2C14D205D1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26840" y="671783"/>
                <a:ext cx="8264948" cy="849982"/>
              </a:xfrm>
              <a:prstGeom prst="roundRect">
                <a:avLst>
                  <a:gd name="adj" fmla="val 16667"/>
                </a:avLst>
              </a:prstGeom>
              <a:blipFill>
                <a:blip r:embed="rId3"/>
                <a:stretch>
                  <a:fillRect l="-153"/>
                </a:stretch>
              </a:blipFill>
              <a:ln w="19050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65181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Bi-section search: Calculus intuition</a:t>
            </a:r>
            <a:endParaRPr kumimoji="0" lang="en-US" sz="1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B07266-C2C5-9189-57EB-72D6CE12954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484" t="29086" r="12973" b="15892"/>
          <a:stretch/>
        </p:blipFill>
        <p:spPr>
          <a:xfrm>
            <a:off x="1459910" y="1855450"/>
            <a:ext cx="4114633" cy="3002092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D1D43DE-ED22-D430-7685-95B690B507E2}"/>
              </a:ext>
            </a:extLst>
          </p:cNvPr>
          <p:cNvCxnSpPr>
            <a:cxnSpLocks/>
          </p:cNvCxnSpPr>
          <p:nvPr/>
        </p:nvCxnSpPr>
        <p:spPr bwMode="auto">
          <a:xfrm>
            <a:off x="1701800" y="3975100"/>
            <a:ext cx="4191000" cy="0"/>
          </a:xfrm>
          <a:prstGeom prst="line">
            <a:avLst/>
          </a:prstGeom>
          <a:solidFill>
            <a:schemeClr val="tx2"/>
          </a:solidFill>
          <a:ln w="19050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01A2C95-36D2-8FE6-6587-CF9AB5FB5939}"/>
                  </a:ext>
                </a:extLst>
              </p:cNvPr>
              <p:cNvSpPr txBox="1"/>
              <p:nvPr/>
            </p:nvSpPr>
            <p:spPr>
              <a:xfrm>
                <a:off x="1944526" y="4493625"/>
                <a:ext cx="58782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b="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𝐿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01A2C95-36D2-8FE6-6587-CF9AB5FB59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4526" y="4493625"/>
                <a:ext cx="587829" cy="369332"/>
              </a:xfrm>
              <a:prstGeom prst="rect">
                <a:avLst/>
              </a:prstGeom>
              <a:blipFill>
                <a:blip r:embed="rId4"/>
                <a:stretch>
                  <a:fillRect l="-4255" b="-129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6A6B5B1-C5A6-519B-F48A-5DBBCB13CE80}"/>
                  </a:ext>
                </a:extLst>
              </p:cNvPr>
              <p:cNvSpPr txBox="1"/>
              <p:nvPr/>
            </p:nvSpPr>
            <p:spPr>
              <a:xfrm>
                <a:off x="5336347" y="1761903"/>
                <a:ext cx="58782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b="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𝐻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6A6B5B1-C5A6-519B-F48A-5DBBCB13CE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6347" y="1761903"/>
                <a:ext cx="587829" cy="369332"/>
              </a:xfrm>
              <a:prstGeom prst="rect">
                <a:avLst/>
              </a:prstGeom>
              <a:blipFill>
                <a:blip r:embed="rId5"/>
                <a:stretch>
                  <a:fillRect l="-4255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3E7CC95-EA6A-1E3C-3E67-44A2783B0D6F}"/>
              </a:ext>
            </a:extLst>
          </p:cNvPr>
          <p:cNvCxnSpPr>
            <a:cxnSpLocks/>
            <a:stCxn id="8" idx="0"/>
          </p:cNvCxnSpPr>
          <p:nvPr/>
        </p:nvCxnSpPr>
        <p:spPr bwMode="auto">
          <a:xfrm flipH="1" flipV="1">
            <a:off x="5285265" y="1855450"/>
            <a:ext cx="1177" cy="1642597"/>
          </a:xfrm>
          <a:prstGeom prst="line">
            <a:avLst/>
          </a:prstGeom>
          <a:solidFill>
            <a:schemeClr val="tx2"/>
          </a:solidFill>
          <a:ln w="19050" cap="flat" cmpd="sng" algn="ctr">
            <a:solidFill>
              <a:schemeClr val="bg1">
                <a:lumMod val="50000"/>
              </a:schemeClr>
            </a:solidFill>
            <a:prstDash val="dash"/>
            <a:round/>
            <a:headEnd type="none"/>
            <a:tailEnd type="non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F8564DC-73A9-4D5B-9AE9-78B550E5DB7D}"/>
                  </a:ext>
                </a:extLst>
              </p:cNvPr>
              <p:cNvSpPr txBox="1"/>
              <p:nvPr/>
            </p:nvSpPr>
            <p:spPr>
              <a:xfrm>
                <a:off x="3797300" y="3558995"/>
                <a:ext cx="58782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𝑔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F8564DC-73A9-4D5B-9AE9-78B550E5DB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7300" y="3558995"/>
                <a:ext cx="587829" cy="369332"/>
              </a:xfrm>
              <a:prstGeom prst="rect">
                <a:avLst/>
              </a:prstGeom>
              <a:blipFill>
                <a:blip r:embed="rId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AutoShape 13">
                <a:extLst>
                  <a:ext uri="{FF2B5EF4-FFF2-40B4-BE49-F238E27FC236}">
                    <a16:creationId xmlns:a16="http://schemas.microsoft.com/office/drawing/2014/main" id="{86AC5E02-9098-842F-F88B-E9BDCC9AD2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6840" y="671783"/>
                <a:ext cx="8264948" cy="849982"/>
              </a:xfrm>
              <a:prstGeom prst="roundRect">
                <a:avLst>
                  <a:gd name="adj" fmla="val 16667"/>
                </a:avLst>
              </a:prstGeom>
              <a:noFill/>
              <a:ln w="19050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tIns="0" rIns="0" anchor="t" anchorCtr="0"/>
              <a:lstStyle/>
              <a:p>
                <a:pPr>
                  <a:spcBef>
                    <a:spcPts val="600"/>
                  </a:spcBef>
                  <a:buClr>
                    <a:schemeClr val="tx1"/>
                  </a:buClr>
                  <a:buSzPct val="100000"/>
                </a:pP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Computing, say,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17</m:t>
                        </m:r>
                      </m:e>
                    </m:ra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is like finding the root of the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en-US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−17=0</m:t>
                    </m:r>
                  </m:oMath>
                </a14:m>
                <a:endParaRPr lang="en-US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600"/>
                  </a:spcBef>
                  <a:buClr>
                    <a:schemeClr val="tx1"/>
                  </a:buClr>
                  <a:buSzPct val="100000"/>
                </a:pPr>
                <a:r>
                  <a:rPr lang="en-US" u="sng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Intermediate Value Theorem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(IVT):  If  </a:t>
                </a:r>
                <a:r>
                  <a:rPr 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 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monotonic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b="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𝐿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∙</m:t>
                    </m:r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b="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𝐻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&lt;0</m:t>
                    </m:r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</a:t>
                </a:r>
                <a:b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                                                   the root of  </a:t>
                </a:r>
                <a:r>
                  <a:rPr 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is between </a:t>
                </a:r>
                <a:r>
                  <a:rPr 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:r>
                  <a:rPr 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</a:t>
                </a:r>
              </a:p>
            </p:txBody>
          </p:sp>
        </mc:Choice>
        <mc:Fallback xmlns="">
          <p:sp>
            <p:nvSpPr>
              <p:cNvPr id="7" name="AutoShape 13">
                <a:extLst>
                  <a:ext uri="{FF2B5EF4-FFF2-40B4-BE49-F238E27FC236}">
                    <a16:creationId xmlns:a16="http://schemas.microsoft.com/office/drawing/2014/main" id="{86AC5E02-9098-842F-F88B-E9BDCC9AD2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26840" y="671783"/>
                <a:ext cx="8264948" cy="849982"/>
              </a:xfrm>
              <a:prstGeom prst="roundRect">
                <a:avLst>
                  <a:gd name="adj" fmla="val 16667"/>
                </a:avLst>
              </a:prstGeom>
              <a:blipFill>
                <a:blip r:embed="rId7"/>
                <a:stretch>
                  <a:fillRect l="-153" b="-28986"/>
                </a:stretch>
              </a:blipFill>
              <a:ln w="19050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0406EF7-4D6A-447C-4FBF-70A0F0609CA5}"/>
                  </a:ext>
                </a:extLst>
              </p:cNvPr>
              <p:cNvSpPr txBox="1"/>
              <p:nvPr/>
            </p:nvSpPr>
            <p:spPr>
              <a:xfrm>
                <a:off x="5122135" y="3498047"/>
                <a:ext cx="32861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b="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𝐻</m:t>
                          </m:r>
                        </m:e>
                        <m:sub/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0406EF7-4D6A-447C-4FBF-70A0F0609C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2135" y="3498047"/>
                <a:ext cx="328613" cy="369332"/>
              </a:xfrm>
              <a:prstGeom prst="rect">
                <a:avLst/>
              </a:prstGeom>
              <a:blipFill>
                <a:blip r:embed="rId8"/>
                <a:stretch>
                  <a:fillRect r="-3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203AC44-125E-764E-583F-F58424F59CF3}"/>
                  </a:ext>
                </a:extLst>
              </p:cNvPr>
              <p:cNvSpPr txBox="1"/>
              <p:nvPr/>
            </p:nvSpPr>
            <p:spPr>
              <a:xfrm>
                <a:off x="2074135" y="3498047"/>
                <a:ext cx="32861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𝐿</m:t>
                          </m:r>
                        </m:e>
                        <m:sub/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203AC44-125E-764E-583F-F58424F59C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4135" y="3498047"/>
                <a:ext cx="328613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69BBAD5-6A8E-6137-B90A-F7027E34B683}"/>
              </a:ext>
            </a:extLst>
          </p:cNvPr>
          <p:cNvCxnSpPr>
            <a:cxnSpLocks/>
          </p:cNvCxnSpPr>
          <p:nvPr/>
        </p:nvCxnSpPr>
        <p:spPr bwMode="auto">
          <a:xfrm flipV="1">
            <a:off x="5286442" y="3878209"/>
            <a:ext cx="0" cy="193781"/>
          </a:xfrm>
          <a:prstGeom prst="line">
            <a:avLst/>
          </a:prstGeom>
          <a:solidFill>
            <a:schemeClr val="tx2"/>
          </a:solidFill>
          <a:ln w="19050" cap="flat" cmpd="sng" algn="ctr">
            <a:solidFill>
              <a:schemeClr val="tx1"/>
            </a:solidFill>
            <a:prstDash val="solid"/>
            <a:round/>
            <a:headEnd type="none"/>
            <a:tailEnd type="none"/>
          </a:ln>
          <a:effectLst/>
        </p:spPr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2A54A9B-B81D-35CB-25C3-3C3F96C317F3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2238440" y="3881550"/>
            <a:ext cx="1" cy="612075"/>
          </a:xfrm>
          <a:prstGeom prst="line">
            <a:avLst/>
          </a:prstGeom>
          <a:solidFill>
            <a:schemeClr val="tx2"/>
          </a:solidFill>
          <a:ln w="19050" cap="flat" cmpd="sng" algn="ctr">
            <a:solidFill>
              <a:schemeClr val="bg1">
                <a:lumMod val="50000"/>
              </a:schemeClr>
            </a:solidFill>
            <a:prstDash val="dash"/>
            <a:round/>
            <a:headEnd type="none"/>
            <a:tailEnd type="none"/>
          </a:ln>
          <a:effectLst/>
        </p:spPr>
      </p:cxnSp>
    </p:spTree>
    <p:extLst>
      <p:ext uri="{BB962C8B-B14F-4D97-AF65-F5344CB8AC3E}">
        <p14:creationId xmlns:p14="http://schemas.microsoft.com/office/powerpoint/2010/main" val="41783177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Bi-section search: Calculus intuition</a:t>
            </a:r>
            <a:endParaRPr kumimoji="0" lang="en-US" sz="1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AutoShape 13">
                <a:extLst>
                  <a:ext uri="{FF2B5EF4-FFF2-40B4-BE49-F238E27FC236}">
                    <a16:creationId xmlns:a16="http://schemas.microsoft.com/office/drawing/2014/main" id="{6250072E-8263-DC46-8279-D57CC9130E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6840" y="671783"/>
                <a:ext cx="8264948" cy="849982"/>
              </a:xfrm>
              <a:prstGeom prst="roundRect">
                <a:avLst>
                  <a:gd name="adj" fmla="val 16667"/>
                </a:avLst>
              </a:prstGeom>
              <a:noFill/>
              <a:ln w="19050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tIns="0" rIns="0" anchor="t" anchorCtr="0"/>
              <a:lstStyle/>
              <a:p>
                <a:pPr>
                  <a:spcBef>
                    <a:spcPts val="600"/>
                  </a:spcBef>
                  <a:buClr>
                    <a:schemeClr val="tx1"/>
                  </a:buClr>
                  <a:buSzPct val="100000"/>
                </a:pP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Computing, say,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17</m:t>
                        </m:r>
                      </m:e>
                    </m:rad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is like finding the root of the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en-US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−17=0</m:t>
                    </m:r>
                  </m:oMath>
                </a14:m>
                <a:endParaRPr lang="en-US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600"/>
                  </a:spcBef>
                  <a:buClr>
                    <a:schemeClr val="tx1"/>
                  </a:buClr>
                  <a:buSzPct val="100000"/>
                </a:pPr>
                <a:r>
                  <a:rPr lang="en-US" u="sng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Intermediate Value Theorem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(IVT):  If  </a:t>
                </a:r>
                <a:r>
                  <a:rPr 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 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monotonic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b="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𝐿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∙</m:t>
                    </m:r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b="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𝐻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&lt;0</m:t>
                    </m:r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</a:t>
                </a:r>
                <a:b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                                                   the root of  </a:t>
                </a:r>
                <a:r>
                  <a:rPr 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is between </a:t>
                </a:r>
                <a:r>
                  <a:rPr 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:r>
                  <a:rPr 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</a:t>
                </a:r>
              </a:p>
            </p:txBody>
          </p:sp>
        </mc:Choice>
        <mc:Fallback xmlns="">
          <p:sp>
            <p:nvSpPr>
              <p:cNvPr id="7" name="AutoShape 13">
                <a:extLst>
                  <a:ext uri="{FF2B5EF4-FFF2-40B4-BE49-F238E27FC236}">
                    <a16:creationId xmlns:a16="http://schemas.microsoft.com/office/drawing/2014/main" id="{6250072E-8263-DC46-8279-D57CC9130E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26840" y="671783"/>
                <a:ext cx="8264948" cy="849982"/>
              </a:xfrm>
              <a:prstGeom prst="roundRect">
                <a:avLst>
                  <a:gd name="adj" fmla="val 16667"/>
                </a:avLst>
              </a:prstGeom>
              <a:blipFill>
                <a:blip r:embed="rId3"/>
                <a:stretch>
                  <a:fillRect l="-153" b="-28986"/>
                </a:stretch>
              </a:blipFill>
              <a:ln w="19050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BDB07266-C2C5-9189-57EB-72D6CE12954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484" t="29086" r="12973" b="15892"/>
          <a:stretch/>
        </p:blipFill>
        <p:spPr>
          <a:xfrm>
            <a:off x="1459910" y="1855450"/>
            <a:ext cx="4114633" cy="3002092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D1D43DE-ED22-D430-7685-95B690B507E2}"/>
              </a:ext>
            </a:extLst>
          </p:cNvPr>
          <p:cNvCxnSpPr>
            <a:cxnSpLocks/>
          </p:cNvCxnSpPr>
          <p:nvPr/>
        </p:nvCxnSpPr>
        <p:spPr bwMode="auto">
          <a:xfrm>
            <a:off x="1701800" y="3975100"/>
            <a:ext cx="4191000" cy="0"/>
          </a:xfrm>
          <a:prstGeom prst="line">
            <a:avLst/>
          </a:prstGeom>
          <a:solidFill>
            <a:schemeClr val="tx2"/>
          </a:solidFill>
          <a:ln w="19050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</p:spPr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BD93061-5FA4-6AB9-3B7E-EEA6D5BBF008}"/>
              </a:ext>
            </a:extLst>
          </p:cNvPr>
          <p:cNvCxnSpPr>
            <a:cxnSpLocks/>
          </p:cNvCxnSpPr>
          <p:nvPr/>
        </p:nvCxnSpPr>
        <p:spPr bwMode="auto">
          <a:xfrm flipV="1">
            <a:off x="5286442" y="3878209"/>
            <a:ext cx="0" cy="193781"/>
          </a:xfrm>
          <a:prstGeom prst="line">
            <a:avLst/>
          </a:prstGeom>
          <a:solidFill>
            <a:schemeClr val="tx2"/>
          </a:solidFill>
          <a:ln w="19050" cap="flat" cmpd="sng" algn="ctr">
            <a:solidFill>
              <a:schemeClr val="tx1"/>
            </a:solidFill>
            <a:prstDash val="solid"/>
            <a:round/>
            <a:headEnd type="none"/>
            <a:tailEnd type="non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E031749-0BDB-1326-5F2A-E8679267613F}"/>
                  </a:ext>
                </a:extLst>
              </p:cNvPr>
              <p:cNvSpPr txBox="1"/>
              <p:nvPr/>
            </p:nvSpPr>
            <p:spPr>
              <a:xfrm>
                <a:off x="5122135" y="3498047"/>
                <a:ext cx="32861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b="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b="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E031749-0BDB-1326-5F2A-E867926761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2135" y="3498047"/>
                <a:ext cx="328613" cy="369332"/>
              </a:xfrm>
              <a:prstGeom prst="rect">
                <a:avLst/>
              </a:prstGeom>
              <a:blipFill>
                <a:blip r:embed="rId5"/>
                <a:stretch>
                  <a:fillRect r="-18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481F0489-DFDA-3087-1EAD-D122FE0242ED}"/>
              </a:ext>
            </a:extLst>
          </p:cNvPr>
          <p:cNvCxnSpPr>
            <a:cxnSpLocks/>
          </p:cNvCxnSpPr>
          <p:nvPr/>
        </p:nvCxnSpPr>
        <p:spPr bwMode="auto">
          <a:xfrm flipV="1">
            <a:off x="2238442" y="3878209"/>
            <a:ext cx="0" cy="193781"/>
          </a:xfrm>
          <a:prstGeom prst="line">
            <a:avLst/>
          </a:prstGeom>
          <a:solidFill>
            <a:schemeClr val="tx2"/>
          </a:solidFill>
          <a:ln w="19050" cap="flat" cmpd="sng" algn="ctr">
            <a:solidFill>
              <a:schemeClr val="tx1"/>
            </a:solidFill>
            <a:prstDash val="solid"/>
            <a:round/>
            <a:headEnd type="none"/>
            <a:tailEnd type="non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18E87C20-A0CA-D328-021B-438CA43EE491}"/>
                  </a:ext>
                </a:extLst>
              </p:cNvPr>
              <p:cNvSpPr txBox="1"/>
              <p:nvPr/>
            </p:nvSpPr>
            <p:spPr>
              <a:xfrm>
                <a:off x="2074135" y="3498047"/>
                <a:ext cx="32861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18E87C20-A0CA-D328-021B-438CA43EE4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4135" y="3498047"/>
                <a:ext cx="328613" cy="369332"/>
              </a:xfrm>
              <a:prstGeom prst="rect">
                <a:avLst/>
              </a:prstGeom>
              <a:blipFill>
                <a:blip r:embed="rId6"/>
                <a:stretch>
                  <a:fillRect r="-74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20B7F3EE-9759-C4C5-D72B-7C3A85F52E7E}"/>
              </a:ext>
            </a:extLst>
          </p:cNvPr>
          <p:cNvCxnSpPr>
            <a:cxnSpLocks/>
          </p:cNvCxnSpPr>
          <p:nvPr/>
        </p:nvCxnSpPr>
        <p:spPr bwMode="auto">
          <a:xfrm flipV="1">
            <a:off x="3844594" y="3878209"/>
            <a:ext cx="0" cy="193781"/>
          </a:xfrm>
          <a:prstGeom prst="line">
            <a:avLst/>
          </a:prstGeom>
          <a:solidFill>
            <a:schemeClr val="tx2"/>
          </a:solidFill>
          <a:ln w="19050" cap="flat" cmpd="sng" algn="ctr">
            <a:solidFill>
              <a:schemeClr val="tx1"/>
            </a:solidFill>
            <a:prstDash val="solid"/>
            <a:round/>
            <a:headEnd type="none"/>
            <a:tailEnd type="non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E7D3BBF2-1C9A-FD05-0501-B8008167A5A0}"/>
                  </a:ext>
                </a:extLst>
              </p:cNvPr>
              <p:cNvSpPr txBox="1"/>
              <p:nvPr/>
            </p:nvSpPr>
            <p:spPr>
              <a:xfrm>
                <a:off x="3680287" y="3498047"/>
                <a:ext cx="32861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0008B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b="0" i="1">
                              <a:solidFill>
                                <a:srgbClr val="0008B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>
                              <a:solidFill>
                                <a:srgbClr val="0008B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0008B2"/>
                  </a:solidFill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E7D3BBF2-1C9A-FD05-0501-B8008167A5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0287" y="3498047"/>
                <a:ext cx="328613" cy="369332"/>
              </a:xfrm>
              <a:prstGeom prst="rect">
                <a:avLst/>
              </a:prstGeom>
              <a:blipFill>
                <a:blip r:embed="rId7"/>
                <a:stretch>
                  <a:fillRect r="-14815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01A2C95-36D2-8FE6-6587-CF9AB5FB5939}"/>
                  </a:ext>
                </a:extLst>
              </p:cNvPr>
              <p:cNvSpPr txBox="1"/>
              <p:nvPr/>
            </p:nvSpPr>
            <p:spPr>
              <a:xfrm>
                <a:off x="1944526" y="4493625"/>
                <a:ext cx="58782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01A2C95-36D2-8FE6-6587-CF9AB5FB59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4526" y="4493625"/>
                <a:ext cx="587829" cy="369332"/>
              </a:xfrm>
              <a:prstGeom prst="rect">
                <a:avLst/>
              </a:prstGeom>
              <a:blipFill>
                <a:blip r:embed="rId8"/>
                <a:stretch>
                  <a:fillRect l="-4255" r="-6383" b="-129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6A6B5B1-C5A6-519B-F48A-5DBBCB13CE80}"/>
                  </a:ext>
                </a:extLst>
              </p:cNvPr>
              <p:cNvSpPr txBox="1"/>
              <p:nvPr/>
            </p:nvSpPr>
            <p:spPr>
              <a:xfrm>
                <a:off x="5336347" y="1761903"/>
                <a:ext cx="58782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𝐻</m:t>
                              </m:r>
                            </m:e>
                            <m:sub>
                              <m:r>
                                <a:rPr lang="en-US" b="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6A6B5B1-C5A6-519B-F48A-5DBBCB13CE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6347" y="1761903"/>
                <a:ext cx="587829" cy="369332"/>
              </a:xfrm>
              <a:prstGeom prst="rect">
                <a:avLst/>
              </a:prstGeom>
              <a:blipFill>
                <a:blip r:embed="rId9"/>
                <a:stretch>
                  <a:fillRect l="-4255" r="-10638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3E7CC95-EA6A-1E3C-3E67-44A2783B0D6F}"/>
              </a:ext>
            </a:extLst>
          </p:cNvPr>
          <p:cNvCxnSpPr>
            <a:cxnSpLocks/>
          </p:cNvCxnSpPr>
          <p:nvPr/>
        </p:nvCxnSpPr>
        <p:spPr bwMode="auto">
          <a:xfrm flipV="1">
            <a:off x="5285265" y="1855450"/>
            <a:ext cx="0" cy="1642597"/>
          </a:xfrm>
          <a:prstGeom prst="line">
            <a:avLst/>
          </a:prstGeom>
          <a:solidFill>
            <a:schemeClr val="tx2"/>
          </a:solidFill>
          <a:ln w="19050" cap="flat" cmpd="sng" algn="ctr">
            <a:solidFill>
              <a:schemeClr val="bg1">
                <a:lumMod val="50000"/>
              </a:schemeClr>
            </a:solidFill>
            <a:prstDash val="dash"/>
            <a:round/>
            <a:headEnd type="none"/>
            <a:tailEnd type="none"/>
          </a:ln>
          <a:effectLst/>
        </p:spPr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2CCE59A-4FB7-4530-B50D-6C2C52663459}"/>
              </a:ext>
            </a:extLst>
          </p:cNvPr>
          <p:cNvCxnSpPr>
            <a:cxnSpLocks/>
            <a:stCxn id="4" idx="0"/>
          </p:cNvCxnSpPr>
          <p:nvPr/>
        </p:nvCxnSpPr>
        <p:spPr bwMode="auto">
          <a:xfrm flipH="1" flipV="1">
            <a:off x="2238440" y="3881550"/>
            <a:ext cx="1" cy="612075"/>
          </a:xfrm>
          <a:prstGeom prst="line">
            <a:avLst/>
          </a:prstGeom>
          <a:solidFill>
            <a:schemeClr val="tx2"/>
          </a:solidFill>
          <a:ln w="19050" cap="flat" cmpd="sng" algn="ctr">
            <a:solidFill>
              <a:schemeClr val="bg1">
                <a:lumMod val="50000"/>
              </a:schemeClr>
            </a:solidFill>
            <a:prstDash val="dash"/>
            <a:round/>
            <a:headEnd type="none"/>
            <a:tailEnd type="none"/>
          </a:ln>
          <a:effectLst/>
        </p:spPr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E06AD6F-9D5D-6162-EEF1-9A9E0F823DDB}"/>
              </a:ext>
            </a:extLst>
          </p:cNvPr>
          <p:cNvCxnSpPr>
            <a:cxnSpLocks/>
          </p:cNvCxnSpPr>
          <p:nvPr/>
        </p:nvCxnSpPr>
        <p:spPr bwMode="auto">
          <a:xfrm flipV="1">
            <a:off x="4632613" y="3878209"/>
            <a:ext cx="0" cy="193781"/>
          </a:xfrm>
          <a:prstGeom prst="line">
            <a:avLst/>
          </a:prstGeom>
          <a:solidFill>
            <a:schemeClr val="tx2"/>
          </a:solidFill>
          <a:ln w="19050" cap="flat" cmpd="sng" algn="ctr">
            <a:solidFill>
              <a:schemeClr val="tx1"/>
            </a:solidFill>
            <a:prstDash val="solid"/>
            <a:round/>
            <a:headEnd type="none"/>
            <a:tailEnd type="non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63D5948-059C-1055-0D31-DA6A5A527D42}"/>
                  </a:ext>
                </a:extLst>
              </p:cNvPr>
              <p:cNvSpPr txBox="1"/>
              <p:nvPr/>
            </p:nvSpPr>
            <p:spPr>
              <a:xfrm>
                <a:off x="4419634" y="4046989"/>
                <a:ext cx="32861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0008B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b="0" i="1">
                              <a:solidFill>
                                <a:srgbClr val="0008B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>
                              <a:solidFill>
                                <a:srgbClr val="0008B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0008B2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63D5948-059C-1055-0D31-DA6A5A527D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9634" y="4046989"/>
                <a:ext cx="328613" cy="369332"/>
              </a:xfrm>
              <a:prstGeom prst="rect">
                <a:avLst/>
              </a:prstGeom>
              <a:blipFill>
                <a:blip r:embed="rId10"/>
                <a:stretch>
                  <a:fillRect r="-11538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C687D15-05A2-73EF-BCB1-CFA59D24BC15}"/>
                  </a:ext>
                </a:extLst>
              </p:cNvPr>
              <p:cNvSpPr txBox="1"/>
              <p:nvPr/>
            </p:nvSpPr>
            <p:spPr>
              <a:xfrm>
                <a:off x="3697012" y="4068648"/>
                <a:ext cx="32861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0008B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b="0" i="1">
                              <a:solidFill>
                                <a:srgbClr val="0008B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>
                              <a:solidFill>
                                <a:srgbClr val="0008B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0008B2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C687D15-05A2-73EF-BCB1-CFA59D24BC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7012" y="4068648"/>
                <a:ext cx="328613" cy="369332"/>
              </a:xfrm>
              <a:prstGeom prst="rect">
                <a:avLst/>
              </a:prstGeom>
              <a:blipFill>
                <a:blip r:embed="rId11"/>
                <a:stretch>
                  <a:fillRect r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F60284E-4758-BA1D-A005-620BFEEBD756}"/>
                  </a:ext>
                </a:extLst>
              </p:cNvPr>
              <p:cNvSpPr txBox="1"/>
              <p:nvPr/>
            </p:nvSpPr>
            <p:spPr>
              <a:xfrm>
                <a:off x="5142256" y="4095434"/>
                <a:ext cx="32861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0008B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b="0" i="1">
                              <a:solidFill>
                                <a:srgbClr val="0008B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b="0" i="1">
                              <a:solidFill>
                                <a:srgbClr val="0008B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0008B2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F60284E-4758-BA1D-A005-620BFEEBD7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2256" y="4095434"/>
                <a:ext cx="328613" cy="369332"/>
              </a:xfrm>
              <a:prstGeom prst="rect">
                <a:avLst/>
              </a:prstGeom>
              <a:blipFill>
                <a:blip r:embed="rId12"/>
                <a:stretch>
                  <a:fillRect r="-1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1680FAD-0480-BDB3-1194-BDE6A2DF9EFE}"/>
              </a:ext>
            </a:extLst>
          </p:cNvPr>
          <p:cNvCxnSpPr>
            <a:cxnSpLocks/>
          </p:cNvCxnSpPr>
          <p:nvPr/>
        </p:nvCxnSpPr>
        <p:spPr bwMode="auto">
          <a:xfrm flipV="1">
            <a:off x="4294359" y="3901653"/>
            <a:ext cx="0" cy="193781"/>
          </a:xfrm>
          <a:prstGeom prst="line">
            <a:avLst/>
          </a:prstGeom>
          <a:solidFill>
            <a:schemeClr val="tx2"/>
          </a:solidFill>
          <a:ln w="19050" cap="flat" cmpd="sng" algn="ctr">
            <a:solidFill>
              <a:schemeClr val="tx1"/>
            </a:solidFill>
            <a:prstDash val="solid"/>
            <a:round/>
            <a:headEnd type="none"/>
            <a:tailEnd type="non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59DD8D7-F255-505A-C0BD-9CAF71C63B68}"/>
                  </a:ext>
                </a:extLst>
              </p:cNvPr>
              <p:cNvSpPr txBox="1"/>
              <p:nvPr/>
            </p:nvSpPr>
            <p:spPr>
              <a:xfrm>
                <a:off x="4419634" y="4487073"/>
                <a:ext cx="32861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0008B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b="0" i="1">
                              <a:solidFill>
                                <a:srgbClr val="0008B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b="0" i="1">
                              <a:solidFill>
                                <a:srgbClr val="0008B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0008B2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59DD8D7-F255-505A-C0BD-9CAF71C63B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9634" y="4487073"/>
                <a:ext cx="328613" cy="369332"/>
              </a:xfrm>
              <a:prstGeom prst="rect">
                <a:avLst/>
              </a:prstGeom>
              <a:blipFill>
                <a:blip r:embed="rId13"/>
                <a:stretch>
                  <a:fillRect r="-2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34508A0-0948-5066-42E7-F9169CC459C3}"/>
                  </a:ext>
                </a:extLst>
              </p:cNvPr>
              <p:cNvSpPr txBox="1"/>
              <p:nvPr/>
            </p:nvSpPr>
            <p:spPr>
              <a:xfrm>
                <a:off x="3697011" y="4487073"/>
                <a:ext cx="32861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0008B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b="0" i="1">
                              <a:solidFill>
                                <a:srgbClr val="0008B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>
                              <a:solidFill>
                                <a:srgbClr val="0008B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0008B2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34508A0-0948-5066-42E7-F9169CC459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7011" y="4487073"/>
                <a:ext cx="328613" cy="369332"/>
              </a:xfrm>
              <a:prstGeom prst="rect">
                <a:avLst/>
              </a:prstGeom>
              <a:blipFill>
                <a:blip r:embed="rId14"/>
                <a:stretch>
                  <a:fillRect r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6CBFD28-7204-7513-3ED5-BF21E176F1F7}"/>
                  </a:ext>
                </a:extLst>
              </p:cNvPr>
              <p:cNvSpPr txBox="1"/>
              <p:nvPr/>
            </p:nvSpPr>
            <p:spPr>
              <a:xfrm>
                <a:off x="4101377" y="4464766"/>
                <a:ext cx="32861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0008B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b="0" i="1">
                              <a:solidFill>
                                <a:srgbClr val="0008B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>
                              <a:solidFill>
                                <a:srgbClr val="0008B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0008B2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6CBFD28-7204-7513-3ED5-BF21E176F1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1377" y="4464766"/>
                <a:ext cx="328613" cy="369332"/>
              </a:xfrm>
              <a:prstGeom prst="rect">
                <a:avLst/>
              </a:prstGeom>
              <a:blipFill>
                <a:blip r:embed="rId15"/>
                <a:stretch>
                  <a:fillRect r="-15385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5D415EF5-28DF-9722-EB29-81331F11F448}"/>
              </a:ext>
            </a:extLst>
          </p:cNvPr>
          <p:cNvSpPr txBox="1"/>
          <p:nvPr/>
        </p:nvSpPr>
        <p:spPr>
          <a:xfrm>
            <a:off x="6003868" y="3535839"/>
            <a:ext cx="12935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latin typeface="Times New Roman" panose="02020603050405020304" pitchFamily="18" charset="0"/>
                <a:cs typeface="Times New Roman" panose="02020603050405020304" pitchFamily="18" charset="0"/>
              </a:rPr>
              <a:t>iteration 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359E9AD-7215-A9A6-48A1-29C00B968774}"/>
              </a:ext>
            </a:extLst>
          </p:cNvPr>
          <p:cNvSpPr txBox="1"/>
          <p:nvPr/>
        </p:nvSpPr>
        <p:spPr>
          <a:xfrm>
            <a:off x="6024307" y="4095434"/>
            <a:ext cx="12935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latin typeface="Times New Roman" panose="02020603050405020304" pitchFamily="18" charset="0"/>
                <a:cs typeface="Times New Roman" panose="02020603050405020304" pitchFamily="18" charset="0"/>
              </a:rPr>
              <a:t>iteration 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5AA05F7-975A-9BEC-1FE7-97C4D2487E04}"/>
              </a:ext>
            </a:extLst>
          </p:cNvPr>
          <p:cNvSpPr txBox="1"/>
          <p:nvPr/>
        </p:nvSpPr>
        <p:spPr>
          <a:xfrm>
            <a:off x="6036855" y="4495543"/>
            <a:ext cx="12935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latin typeface="Times New Roman" panose="02020603050405020304" pitchFamily="18" charset="0"/>
                <a:cs typeface="Times New Roman" panose="02020603050405020304" pitchFamily="18" charset="0"/>
              </a:rPr>
              <a:t>iteration 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1DA417E-3DB9-092A-B57D-EF97385AABD2}"/>
              </a:ext>
            </a:extLst>
          </p:cNvPr>
          <p:cNvSpPr txBox="1"/>
          <p:nvPr/>
        </p:nvSpPr>
        <p:spPr>
          <a:xfrm>
            <a:off x="6036854" y="4834098"/>
            <a:ext cx="12935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latin typeface="Times New Roman" panose="02020603050405020304" pitchFamily="18" charset="0"/>
                <a:cs typeface="Times New Roman" panose="02020603050405020304" pitchFamily="18" charset="0"/>
              </a:rPr>
              <a:t>etc...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AutoShape 13">
                <a:extLst>
                  <a:ext uri="{FF2B5EF4-FFF2-40B4-BE49-F238E27FC236}">
                    <a16:creationId xmlns:a16="http://schemas.microsoft.com/office/drawing/2014/main" id="{59E4FB1B-3564-7255-4E3E-14CBA3B5EA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0139" y="5275943"/>
                <a:ext cx="8562380" cy="1209456"/>
              </a:xfrm>
              <a:prstGeom prst="roundRect">
                <a:avLst>
                  <a:gd name="adj" fmla="val 16667"/>
                </a:avLst>
              </a:prstGeom>
              <a:noFill/>
              <a:ln w="19050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Ins="0" anchor="ctr"/>
              <a:lstStyle/>
              <a:p>
                <a:pPr>
                  <a:spcBef>
                    <a:spcPts val="600"/>
                  </a:spcBef>
                  <a:buClr>
                    <a:schemeClr val="tx1"/>
                  </a:buClr>
                  <a:buSzPct val="100000"/>
                </a:pPr>
                <a:r>
                  <a:rPr lang="en-US" u="sng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Bisection:</a:t>
                </a:r>
              </a:p>
              <a:p>
                <a:pPr>
                  <a:spcBef>
                    <a:spcPts val="600"/>
                  </a:spcBef>
                  <a:buClr>
                    <a:schemeClr val="tx1"/>
                  </a:buClr>
                  <a:buSzPct val="100000"/>
                </a:pP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Start with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+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/ 2</a:t>
                </a:r>
              </a:p>
              <a:p>
                <a:pPr>
                  <a:spcBef>
                    <a:spcPts val="600"/>
                  </a:spcBef>
                  <a:buClr>
                    <a:schemeClr val="tx1"/>
                  </a:buClr>
                  <a:buSzPct val="100000"/>
                </a:pP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 each iteration </a:t>
                </a:r>
                <a:r>
                  <a:rPr 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 if </a:t>
                </a:r>
                <a14:m>
                  <m:oMath xmlns:m="http://schemas.openxmlformats.org/officeDocument/2006/math">
                    <m:r>
                      <a:rPr lang="en-US" b="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b="0" i="1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  <m:r>
                              <a:rPr lang="en-US" b="0" i="1" dirty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  <m:r>
                      <a:rPr lang="en-US" b="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∙</m:t>
                    </m:r>
                    <m:r>
                      <a:rPr lang="en-US" b="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b="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  <m:r>
                              <a:rPr lang="en-US" b="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  <m:r>
                      <a:rPr lang="en-US" b="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&lt;0</m:t>
                    </m:r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b="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𝑔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𝐿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</m:oMath>
                </a14:m>
                <a:r>
                  <a:rPr lang="en-US" dirty="0"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/ 2</a:t>
                </a:r>
              </a:p>
              <a:p>
                <a:pPr>
                  <a:spcBef>
                    <a:spcPts val="600"/>
                  </a:spcBef>
                  <a:buClr>
                    <a:schemeClr val="tx1"/>
                  </a:buClr>
                  <a:buSzPct val="100000"/>
                </a:pP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                     else                                    </a:t>
                </a:r>
                <a:r>
                  <a:rPr lang="en-US" sz="105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b="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𝑔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𝑔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𝐿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</m:oMath>
                </a14:m>
                <a:r>
                  <a:rPr lang="en-US" dirty="0"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/ 2                   </a:t>
                </a:r>
                <a:b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                                                   </a:t>
                </a:r>
              </a:p>
            </p:txBody>
          </p:sp>
        </mc:Choice>
        <mc:Fallback xmlns="">
          <p:sp>
            <p:nvSpPr>
              <p:cNvPr id="23" name="AutoShape 13">
                <a:extLst>
                  <a:ext uri="{FF2B5EF4-FFF2-40B4-BE49-F238E27FC236}">
                    <a16:creationId xmlns:a16="http://schemas.microsoft.com/office/drawing/2014/main" id="{59E4FB1B-3564-7255-4E3E-14CBA3B5EA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00139" y="5275943"/>
                <a:ext cx="8562380" cy="1209456"/>
              </a:xfrm>
              <a:prstGeom prst="roundRect">
                <a:avLst>
                  <a:gd name="adj" fmla="val 16667"/>
                </a:avLst>
              </a:prstGeom>
              <a:blipFill>
                <a:blip r:embed="rId16"/>
                <a:stretch>
                  <a:fillRect t="-21875" r="-6815" b="-5208"/>
                </a:stretch>
              </a:blipFill>
              <a:ln w="19050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9457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Bi-section search: Calculus intuition</a:t>
            </a:r>
            <a:endParaRPr kumimoji="0" lang="en-US" sz="18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29F8F5D-08BF-56F4-14F3-0DD7A215C5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484" t="29086" r="12973" b="15892"/>
          <a:stretch/>
        </p:blipFill>
        <p:spPr>
          <a:xfrm>
            <a:off x="677385" y="2195917"/>
            <a:ext cx="4630020" cy="337812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D1D43DE-ED22-D430-7685-95B690B507E2}"/>
              </a:ext>
            </a:extLst>
          </p:cNvPr>
          <p:cNvCxnSpPr>
            <a:cxnSpLocks/>
          </p:cNvCxnSpPr>
          <p:nvPr/>
        </p:nvCxnSpPr>
        <p:spPr bwMode="auto">
          <a:xfrm>
            <a:off x="1011501" y="4941491"/>
            <a:ext cx="4289528" cy="0"/>
          </a:xfrm>
          <a:prstGeom prst="line">
            <a:avLst/>
          </a:prstGeom>
          <a:solidFill>
            <a:schemeClr val="tx2"/>
          </a:solidFill>
          <a:ln w="19050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</p:spPr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2982B38-2890-8974-C6F5-9A372C413FDF}"/>
              </a:ext>
            </a:extLst>
          </p:cNvPr>
          <p:cNvCxnSpPr>
            <a:cxnSpLocks/>
          </p:cNvCxnSpPr>
          <p:nvPr/>
        </p:nvCxnSpPr>
        <p:spPr bwMode="auto">
          <a:xfrm>
            <a:off x="1419027" y="2208581"/>
            <a:ext cx="0" cy="3378125"/>
          </a:xfrm>
          <a:prstGeom prst="line">
            <a:avLst/>
          </a:prstGeom>
          <a:solidFill>
            <a:schemeClr val="tx2"/>
          </a:solidFill>
          <a:ln w="19050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</p:spPr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50D6DBCF-FF8D-CE74-F515-6013126D8491}"/>
              </a:ext>
            </a:extLst>
          </p:cNvPr>
          <p:cNvGrpSpPr/>
          <p:nvPr/>
        </p:nvGrpSpPr>
        <p:grpSpPr>
          <a:xfrm>
            <a:off x="4733596" y="2488302"/>
            <a:ext cx="328613" cy="2793358"/>
            <a:chOff x="4733596" y="2488302"/>
            <a:chExt cx="328613" cy="2793358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160A086A-584D-30A3-07C3-979D69660DAC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926156" y="2488302"/>
              <a:ext cx="0" cy="2453189"/>
            </a:xfrm>
            <a:prstGeom prst="line">
              <a:avLst/>
            </a:prstGeom>
            <a:solidFill>
              <a:schemeClr val="tx2"/>
            </a:solidFill>
            <a:ln w="19050" cap="flat" cmpd="sng" algn="ctr">
              <a:solidFill>
                <a:schemeClr val="tx1"/>
              </a:solidFill>
              <a:prstDash val="dash"/>
              <a:round/>
              <a:headEnd type="none"/>
              <a:tailEnd type="none" w="sm" len="sm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408" name="TextBox 17407">
                  <a:extLst>
                    <a:ext uri="{FF2B5EF4-FFF2-40B4-BE49-F238E27FC236}">
                      <a16:creationId xmlns:a16="http://schemas.microsoft.com/office/drawing/2014/main" id="{3DB14025-B547-3E5B-AF5E-79811547DDBF}"/>
                    </a:ext>
                  </a:extLst>
                </p:cNvPr>
                <p:cNvSpPr txBox="1"/>
                <p:nvPr/>
              </p:nvSpPr>
              <p:spPr>
                <a:xfrm>
                  <a:off x="4733596" y="4912328"/>
                  <a:ext cx="328613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solidFill>
                                  <a:srgbClr val="0008B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b="0" i="1">
                                <a:solidFill>
                                  <a:srgbClr val="0008B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b="0" i="1">
                                <a:solidFill>
                                  <a:srgbClr val="0008B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rgbClr val="0008B2"/>
                    </a:solidFill>
                  </a:endParaRPr>
                </a:p>
              </p:txBody>
            </p:sp>
          </mc:Choice>
          <mc:Fallback xmlns="">
            <p:sp>
              <p:nvSpPr>
                <p:cNvPr id="17408" name="TextBox 17407">
                  <a:extLst>
                    <a:ext uri="{FF2B5EF4-FFF2-40B4-BE49-F238E27FC236}">
                      <a16:creationId xmlns:a16="http://schemas.microsoft.com/office/drawing/2014/main" id="{3DB14025-B547-3E5B-AF5E-79811547DD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33596" y="4912328"/>
                  <a:ext cx="328613" cy="369332"/>
                </a:xfrm>
                <a:prstGeom prst="rect">
                  <a:avLst/>
                </a:prstGeom>
                <a:blipFill>
                  <a:blip r:embed="rId4"/>
                  <a:stretch>
                    <a:fillRect r="-14815" b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850AFEE4-B285-D93C-9944-ADA3A00E8EBC}"/>
              </a:ext>
            </a:extLst>
          </p:cNvPr>
          <p:cNvGrpSpPr/>
          <p:nvPr/>
        </p:nvGrpSpPr>
        <p:grpSpPr>
          <a:xfrm>
            <a:off x="4274155" y="2060364"/>
            <a:ext cx="769303" cy="3221295"/>
            <a:chOff x="4250405" y="2060364"/>
            <a:chExt cx="769303" cy="3221295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93DE4FA5-72DC-F59E-75D4-71ECC36A55E1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4250405" y="2060364"/>
              <a:ext cx="769303" cy="3221295"/>
            </a:xfrm>
            <a:prstGeom prst="line">
              <a:avLst/>
            </a:prstGeom>
            <a:solidFill>
              <a:schemeClr val="tx2"/>
            </a:solidFill>
            <a:ln w="1270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/>
              <a:tailEnd type="none" w="sm" len="sm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409" name="TextBox 17408">
                  <a:extLst>
                    <a:ext uri="{FF2B5EF4-FFF2-40B4-BE49-F238E27FC236}">
                      <a16:creationId xmlns:a16="http://schemas.microsoft.com/office/drawing/2014/main" id="{B9C5B522-6BEA-0708-BEE9-CF9D286CFB8B}"/>
                    </a:ext>
                  </a:extLst>
                </p:cNvPr>
                <p:cNvSpPr txBox="1"/>
                <p:nvPr/>
              </p:nvSpPr>
              <p:spPr>
                <a:xfrm>
                  <a:off x="4250405" y="4909349"/>
                  <a:ext cx="328613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solidFill>
                                  <a:srgbClr val="0008B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b="0" i="1">
                                <a:solidFill>
                                  <a:srgbClr val="0008B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b="0" i="1">
                                <a:solidFill>
                                  <a:srgbClr val="0008B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rgbClr val="0008B2"/>
                    </a:solidFill>
                  </a:endParaRPr>
                </a:p>
              </p:txBody>
            </p:sp>
          </mc:Choice>
          <mc:Fallback xmlns="">
            <p:sp>
              <p:nvSpPr>
                <p:cNvPr id="17409" name="TextBox 17408">
                  <a:extLst>
                    <a:ext uri="{FF2B5EF4-FFF2-40B4-BE49-F238E27FC236}">
                      <a16:creationId xmlns:a16="http://schemas.microsoft.com/office/drawing/2014/main" id="{B9C5B522-6BEA-0708-BEE9-CF9D286CFB8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50405" y="4909349"/>
                  <a:ext cx="328613" cy="369332"/>
                </a:xfrm>
                <a:prstGeom prst="rect">
                  <a:avLst/>
                </a:prstGeom>
                <a:blipFill>
                  <a:blip r:embed="rId5"/>
                  <a:stretch>
                    <a:fillRect r="-11111" b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421" name="TextBox 17420">
                <a:extLst>
                  <a:ext uri="{FF2B5EF4-FFF2-40B4-BE49-F238E27FC236}">
                    <a16:creationId xmlns:a16="http://schemas.microsoft.com/office/drawing/2014/main" id="{6F7EB311-24B1-083E-B138-23319E9D8BFB}"/>
                  </a:ext>
                </a:extLst>
              </p:cNvPr>
              <p:cNvSpPr txBox="1"/>
              <p:nvPr/>
            </p:nvSpPr>
            <p:spPr>
              <a:xfrm>
                <a:off x="5250740" y="4749520"/>
                <a:ext cx="58782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421" name="TextBox 17420">
                <a:extLst>
                  <a:ext uri="{FF2B5EF4-FFF2-40B4-BE49-F238E27FC236}">
                    <a16:creationId xmlns:a16="http://schemas.microsoft.com/office/drawing/2014/main" id="{6F7EB311-24B1-083E-B138-23319E9D8B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0740" y="4749520"/>
                <a:ext cx="587829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424" name="Picture 17423">
            <a:extLst>
              <a:ext uri="{FF2B5EF4-FFF2-40B4-BE49-F238E27FC236}">
                <a16:creationId xmlns:a16="http://schemas.microsoft.com/office/drawing/2014/main" id="{8AB78009-FACF-F0ED-5D08-34F7A283B2AF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1763" r="49259" b="2166"/>
          <a:stretch/>
        </p:blipFill>
        <p:spPr>
          <a:xfrm>
            <a:off x="6501936" y="2832550"/>
            <a:ext cx="1406873" cy="1828036"/>
          </a:xfrm>
          <a:prstGeom prst="rect">
            <a:avLst/>
          </a:prstGeom>
        </p:spPr>
      </p:pic>
      <p:sp>
        <p:nvSpPr>
          <p:cNvPr id="17425" name="Rectangle 15">
            <a:extLst>
              <a:ext uri="{FF2B5EF4-FFF2-40B4-BE49-F238E27FC236}">
                <a16:creationId xmlns:a16="http://schemas.microsoft.com/office/drawing/2014/main" id="{26E44A57-D478-D5B7-97B0-A6DA7BD353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27561" y="4716435"/>
            <a:ext cx="1625847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spcBef>
                <a:spcPts val="600"/>
              </a:spcBef>
            </a:pPr>
            <a:r>
              <a:rPr lang="en-US" sz="1400" b="0" dirty="0">
                <a:solidFill>
                  <a:srgbClr val="000000"/>
                </a:solidFill>
                <a:latin typeface="Times New Roman"/>
                <a:cs typeface="Times New Roman"/>
              </a:rPr>
              <a:t>Isaac Newton</a:t>
            </a:r>
            <a:br>
              <a:rPr lang="en-US" sz="1400" b="0" dirty="0">
                <a:solidFill>
                  <a:srgbClr val="000000"/>
                </a:solidFill>
                <a:latin typeface="Times New Roman"/>
                <a:cs typeface="Times New Roman"/>
              </a:rPr>
            </a:br>
            <a:r>
              <a:rPr lang="en-US" sz="1200" b="0" dirty="0">
                <a:solidFill>
                  <a:srgbClr val="000000"/>
                </a:solidFill>
                <a:latin typeface="Times New Roman"/>
                <a:cs typeface="Times New Roman"/>
              </a:rPr>
              <a:t>(1643 - 1727)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6A96F04-0DE5-8501-E2A7-9031FA3CD17F}"/>
                  </a:ext>
                </a:extLst>
              </p:cNvPr>
              <p:cNvSpPr txBox="1"/>
              <p:nvPr/>
            </p:nvSpPr>
            <p:spPr>
              <a:xfrm>
                <a:off x="4221714" y="2218306"/>
                <a:ext cx="58782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b="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6A96F04-0DE5-8501-E2A7-9031FA3CD1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1714" y="2218306"/>
                <a:ext cx="587829" cy="369332"/>
              </a:xfrm>
              <a:prstGeom prst="rect">
                <a:avLst/>
              </a:prstGeom>
              <a:blipFill>
                <a:blip r:embed="rId12"/>
                <a:stretch>
                  <a:fillRect l="-4255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AutoShape 13">
                <a:extLst>
                  <a:ext uri="{FF2B5EF4-FFF2-40B4-BE49-F238E27FC236}">
                    <a16:creationId xmlns:a16="http://schemas.microsoft.com/office/drawing/2014/main" id="{6DC15B0C-C317-7718-A9FD-3171457CC9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7570" y="614780"/>
                <a:ext cx="8466117" cy="1364951"/>
              </a:xfrm>
              <a:prstGeom prst="roundRect">
                <a:avLst>
                  <a:gd name="adj" fmla="val 16667"/>
                </a:avLst>
              </a:prstGeom>
              <a:noFill/>
              <a:ln w="19050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Ins="0" anchor="ctr"/>
              <a:lstStyle/>
              <a:p>
                <a:pPr>
                  <a:spcBef>
                    <a:spcPts val="600"/>
                  </a:spcBef>
                  <a:buClr>
                    <a:schemeClr val="tx1"/>
                  </a:buClr>
                  <a:buSzPct val="100000"/>
                </a:pPr>
                <a:r>
                  <a:rPr lang="en-US" u="sng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Newton-Raphson discovery</a:t>
                </a:r>
              </a:p>
              <a:p>
                <a:pPr>
                  <a:spcBef>
                    <a:spcPts val="600"/>
                  </a:spcBef>
                  <a:buClr>
                    <a:schemeClr val="tx1"/>
                  </a:buClr>
                  <a:buSzPct val="100000"/>
                </a:pP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Let  </a:t>
                </a:r>
                <a:r>
                  <a:rPr 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be a continuous and differentiable function;</a:t>
                </a:r>
                <a:endParaRPr lang="en-US" dirty="0">
                  <a:cs typeface="Times New Roman" panose="02020603050405020304" pitchFamily="18" charset="0"/>
                </a:endParaRPr>
              </a:p>
              <a:p>
                <a:pPr>
                  <a:spcBef>
                    <a:spcPts val="600"/>
                  </a:spcBef>
                  <a:buClr>
                    <a:schemeClr val="tx1"/>
                  </a:buClr>
                  <a:buSzPct val="100000"/>
                </a:pPr>
                <a:r>
                  <a:rPr lang="en-US" dirty="0">
                    <a:solidFill>
                      <a:srgbClr val="0008B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If </a:t>
                </a:r>
                <a:r>
                  <a:rPr lang="en-US" sz="1600" i="1" dirty="0">
                    <a:solidFill>
                      <a:srgbClr val="0008B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</a:t>
                </a:r>
                <a:r>
                  <a:rPr lang="en-US" dirty="0">
                    <a:solidFill>
                      <a:srgbClr val="0008B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an approximate solution of </a:t>
                </a:r>
                <a:r>
                  <a:rPr lang="en-US" i="1" dirty="0">
                    <a:solidFill>
                      <a:srgbClr val="0008B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600" i="1">
                            <a:solidFill>
                              <a:srgbClr val="0008B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rgbClr val="0008B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</m:d>
                    <m:r>
                      <a:rPr lang="en-US" sz="1600" i="1">
                        <a:solidFill>
                          <a:srgbClr val="0008B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=0</m:t>
                    </m:r>
                  </m:oMath>
                </a14:m>
                <a:r>
                  <a:rPr lang="en-US" dirty="0">
                    <a:solidFill>
                      <a:srgbClr val="0008B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then 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rgbClr val="0008B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𝑔</m:t>
                    </m:r>
                    <m:r>
                      <a:rPr lang="en-US" sz="1600" i="1">
                        <a:solidFill>
                          <a:srgbClr val="0008B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f>
                      <m:fPr>
                        <m:ctrlPr>
                          <a:rPr lang="en-US" sz="1600" i="1">
                            <a:solidFill>
                              <a:srgbClr val="0008B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1600" i="1">
                            <a:solidFill>
                              <a:srgbClr val="0008B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1600" i="1">
                                <a:solidFill>
                                  <a:srgbClr val="0008B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>
                                <a:solidFill>
                                  <a:srgbClr val="0008B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𝑔</m:t>
                            </m:r>
                          </m:e>
                        </m:d>
                      </m:num>
                      <m:den>
                        <m:sSup>
                          <m:sSupPr>
                            <m:ctrlPr>
                              <a:rPr lang="en-US" sz="1600" i="1">
                                <a:solidFill>
                                  <a:srgbClr val="0008B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1600" i="1">
                                <a:solidFill>
                                  <a:srgbClr val="0008B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𝑓</m:t>
                            </m:r>
                          </m:e>
                          <m:sup>
                            <m:r>
                              <a:rPr lang="en-US" sz="1600" i="1">
                                <a:solidFill>
                                  <a:srgbClr val="0008B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′</m:t>
                            </m:r>
                          </m:sup>
                        </m:sSup>
                        <m:d>
                          <m:dPr>
                            <m:ctrlPr>
                              <a:rPr lang="en-US" sz="1600" i="1">
                                <a:solidFill>
                                  <a:srgbClr val="0008B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>
                                <a:solidFill>
                                  <a:srgbClr val="0008B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𝑔</m:t>
                            </m:r>
                          </m:e>
                        </m:d>
                      </m:den>
                    </m:f>
                    <m:r>
                      <a:rPr lang="en-US" sz="1600">
                        <a:solidFill>
                          <a:srgbClr val="0008B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rgbClr val="0008B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is a better solution.</a:t>
                </a:r>
              </a:p>
            </p:txBody>
          </p:sp>
        </mc:Choice>
        <mc:Fallback xmlns="">
          <p:sp>
            <p:nvSpPr>
              <p:cNvPr id="3" name="AutoShape 13">
                <a:extLst>
                  <a:ext uri="{FF2B5EF4-FFF2-40B4-BE49-F238E27FC236}">
                    <a16:creationId xmlns:a16="http://schemas.microsoft.com/office/drawing/2014/main" id="{6DC15B0C-C317-7718-A9FD-3171457CC9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67570" y="614780"/>
                <a:ext cx="8466117" cy="1364951"/>
              </a:xfrm>
              <a:prstGeom prst="roundRect">
                <a:avLst>
                  <a:gd name="adj" fmla="val 16667"/>
                </a:avLst>
              </a:prstGeom>
              <a:blipFill>
                <a:blip r:embed="rId13"/>
                <a:stretch>
                  <a:fillRect/>
                </a:stretch>
              </a:blipFill>
              <a:ln w="19050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2915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Bi-section search: Calculus intuition</a:t>
            </a:r>
            <a:endParaRPr kumimoji="0" lang="en-US" sz="18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29F8F5D-08BF-56F4-14F3-0DD7A215C5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484" t="29086" r="12973" b="15892"/>
          <a:stretch/>
        </p:blipFill>
        <p:spPr>
          <a:xfrm>
            <a:off x="677385" y="2195917"/>
            <a:ext cx="4630020" cy="337812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D1D43DE-ED22-D430-7685-95B690B507E2}"/>
              </a:ext>
            </a:extLst>
          </p:cNvPr>
          <p:cNvCxnSpPr>
            <a:cxnSpLocks/>
          </p:cNvCxnSpPr>
          <p:nvPr/>
        </p:nvCxnSpPr>
        <p:spPr bwMode="auto">
          <a:xfrm>
            <a:off x="1011501" y="4941491"/>
            <a:ext cx="4289528" cy="0"/>
          </a:xfrm>
          <a:prstGeom prst="line">
            <a:avLst/>
          </a:prstGeom>
          <a:solidFill>
            <a:schemeClr val="tx2"/>
          </a:solidFill>
          <a:ln w="19050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</p:spPr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2982B38-2890-8974-C6F5-9A372C413FDF}"/>
              </a:ext>
            </a:extLst>
          </p:cNvPr>
          <p:cNvCxnSpPr>
            <a:cxnSpLocks/>
          </p:cNvCxnSpPr>
          <p:nvPr/>
        </p:nvCxnSpPr>
        <p:spPr bwMode="auto">
          <a:xfrm>
            <a:off x="1419027" y="2208581"/>
            <a:ext cx="0" cy="3378125"/>
          </a:xfrm>
          <a:prstGeom prst="line">
            <a:avLst/>
          </a:prstGeom>
          <a:solidFill>
            <a:schemeClr val="tx2"/>
          </a:solidFill>
          <a:ln w="19050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60A086A-584D-30A3-07C3-979D69660DAC}"/>
              </a:ext>
            </a:extLst>
          </p:cNvPr>
          <p:cNvCxnSpPr>
            <a:cxnSpLocks/>
          </p:cNvCxnSpPr>
          <p:nvPr/>
        </p:nvCxnSpPr>
        <p:spPr bwMode="auto">
          <a:xfrm>
            <a:off x="4926156" y="2488302"/>
            <a:ext cx="0" cy="2453189"/>
          </a:xfrm>
          <a:prstGeom prst="line">
            <a:avLst/>
          </a:prstGeom>
          <a:solidFill>
            <a:schemeClr val="tx2"/>
          </a:solidFill>
          <a:ln w="19050" cap="flat" cmpd="sng" algn="ctr">
            <a:solidFill>
              <a:schemeClr val="tx1"/>
            </a:solidFill>
            <a:prstDash val="dash"/>
            <a:round/>
            <a:headEnd type="none"/>
            <a:tailEnd type="none" w="sm" len="sm"/>
          </a:ln>
          <a:effectLst/>
        </p:spPr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3DE4FA5-72DC-F59E-75D4-71ECC36A55E1}"/>
              </a:ext>
            </a:extLst>
          </p:cNvPr>
          <p:cNvCxnSpPr>
            <a:cxnSpLocks/>
          </p:cNvCxnSpPr>
          <p:nvPr/>
        </p:nvCxnSpPr>
        <p:spPr bwMode="auto">
          <a:xfrm flipH="1">
            <a:off x="4274155" y="2060364"/>
            <a:ext cx="769303" cy="3221295"/>
          </a:xfrm>
          <a:prstGeom prst="line">
            <a:avLst/>
          </a:prstGeom>
          <a:solidFill>
            <a:schemeClr val="tx2"/>
          </a:solidFill>
          <a:ln w="127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/>
            <a:tailEnd type="none" w="sm" len="sm"/>
          </a:ln>
          <a:effectLst/>
        </p:spPr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10F200F0-5BE5-23FC-EDC0-CADD898ACD72}"/>
              </a:ext>
            </a:extLst>
          </p:cNvPr>
          <p:cNvCxnSpPr>
            <a:cxnSpLocks/>
          </p:cNvCxnSpPr>
          <p:nvPr/>
        </p:nvCxnSpPr>
        <p:spPr bwMode="auto">
          <a:xfrm>
            <a:off x="3707374" y="4534225"/>
            <a:ext cx="0" cy="407266"/>
          </a:xfrm>
          <a:prstGeom prst="line">
            <a:avLst/>
          </a:prstGeom>
          <a:solidFill>
            <a:schemeClr val="tx2"/>
          </a:solidFill>
          <a:ln w="19050" cap="flat" cmpd="sng" algn="ctr">
            <a:solidFill>
              <a:schemeClr val="tx1"/>
            </a:solidFill>
            <a:prstDash val="dash"/>
            <a:round/>
            <a:headEnd type="none"/>
            <a:tailEnd type="none" w="sm" len="sm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408" name="TextBox 17407">
                <a:extLst>
                  <a:ext uri="{FF2B5EF4-FFF2-40B4-BE49-F238E27FC236}">
                    <a16:creationId xmlns:a16="http://schemas.microsoft.com/office/drawing/2014/main" id="{3DB14025-B547-3E5B-AF5E-79811547DDBF}"/>
                  </a:ext>
                </a:extLst>
              </p:cNvPr>
              <p:cNvSpPr txBox="1"/>
              <p:nvPr/>
            </p:nvSpPr>
            <p:spPr>
              <a:xfrm>
                <a:off x="4733596" y="4912328"/>
                <a:ext cx="32861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0008B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b="0" i="1">
                              <a:solidFill>
                                <a:srgbClr val="0008B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>
                              <a:solidFill>
                                <a:srgbClr val="0008B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0008B2"/>
                  </a:solidFill>
                </a:endParaRPr>
              </a:p>
            </p:txBody>
          </p:sp>
        </mc:Choice>
        <mc:Fallback xmlns="">
          <p:sp>
            <p:nvSpPr>
              <p:cNvPr id="17408" name="TextBox 17407">
                <a:extLst>
                  <a:ext uri="{FF2B5EF4-FFF2-40B4-BE49-F238E27FC236}">
                    <a16:creationId xmlns:a16="http://schemas.microsoft.com/office/drawing/2014/main" id="{3DB14025-B547-3E5B-AF5E-79811547DD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3596" y="4912328"/>
                <a:ext cx="328613" cy="369332"/>
              </a:xfrm>
              <a:prstGeom prst="rect">
                <a:avLst/>
              </a:prstGeom>
              <a:blipFill>
                <a:blip r:embed="rId4"/>
                <a:stretch>
                  <a:fillRect r="-14815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80D5B98D-734F-50B6-3EB4-4104B5AB2B51}"/>
              </a:ext>
            </a:extLst>
          </p:cNvPr>
          <p:cNvCxnSpPr>
            <a:cxnSpLocks/>
          </p:cNvCxnSpPr>
          <p:nvPr/>
        </p:nvCxnSpPr>
        <p:spPr bwMode="auto">
          <a:xfrm>
            <a:off x="4356259" y="3963169"/>
            <a:ext cx="0" cy="978322"/>
          </a:xfrm>
          <a:prstGeom prst="line">
            <a:avLst/>
          </a:prstGeom>
          <a:solidFill>
            <a:schemeClr val="tx2"/>
          </a:solidFill>
          <a:ln w="19050" cap="flat" cmpd="sng" algn="ctr">
            <a:solidFill>
              <a:schemeClr val="tx1"/>
            </a:solidFill>
            <a:prstDash val="dash"/>
            <a:round/>
            <a:headEnd type="none"/>
            <a:tailEnd type="none" w="sm" len="sm"/>
          </a:ln>
          <a:effectLst/>
        </p:spPr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E0370B74-E268-18D3-CD9E-586D2862C2ED}"/>
              </a:ext>
            </a:extLst>
          </p:cNvPr>
          <p:cNvGrpSpPr/>
          <p:nvPr/>
        </p:nvGrpSpPr>
        <p:grpSpPr>
          <a:xfrm>
            <a:off x="3463748" y="2488301"/>
            <a:ext cx="1865350" cy="2793358"/>
            <a:chOff x="3463748" y="2488301"/>
            <a:chExt cx="1865350" cy="2793358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03C38736-0A04-BE19-6C2B-B64439FF1FDD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3463748" y="2488301"/>
              <a:ext cx="1865350" cy="2793358"/>
            </a:xfrm>
            <a:prstGeom prst="line">
              <a:avLst/>
            </a:prstGeom>
            <a:solidFill>
              <a:schemeClr val="tx2"/>
            </a:solidFill>
            <a:ln w="1270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/>
              <a:tailEnd type="none" w="sm" len="sm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410" name="TextBox 17409">
                  <a:extLst>
                    <a:ext uri="{FF2B5EF4-FFF2-40B4-BE49-F238E27FC236}">
                      <a16:creationId xmlns:a16="http://schemas.microsoft.com/office/drawing/2014/main" id="{13B4FD05-CFD5-05B6-7A7B-A471D9FBE86E}"/>
                    </a:ext>
                  </a:extLst>
                </p:cNvPr>
                <p:cNvSpPr txBox="1"/>
                <p:nvPr/>
              </p:nvSpPr>
              <p:spPr>
                <a:xfrm>
                  <a:off x="3560579" y="4886681"/>
                  <a:ext cx="328613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solidFill>
                                  <a:srgbClr val="0008B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b="0" i="1">
                                <a:solidFill>
                                  <a:srgbClr val="0008B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b="0" i="1">
                                <a:solidFill>
                                  <a:srgbClr val="0008B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rgbClr val="0008B2"/>
                    </a:solidFill>
                  </a:endParaRPr>
                </a:p>
              </p:txBody>
            </p:sp>
          </mc:Choice>
          <mc:Fallback xmlns="">
            <p:sp>
              <p:nvSpPr>
                <p:cNvPr id="17410" name="TextBox 17409">
                  <a:extLst>
                    <a:ext uri="{FF2B5EF4-FFF2-40B4-BE49-F238E27FC236}">
                      <a16:creationId xmlns:a16="http://schemas.microsoft.com/office/drawing/2014/main" id="{13B4FD05-CFD5-05B6-7A7B-A471D9FBE86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60579" y="4886681"/>
                  <a:ext cx="328613" cy="369332"/>
                </a:xfrm>
                <a:prstGeom prst="rect">
                  <a:avLst/>
                </a:prstGeom>
                <a:blipFill>
                  <a:blip r:embed="rId6"/>
                  <a:stretch>
                    <a:fillRect r="-11111" b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421" name="TextBox 17420">
                <a:extLst>
                  <a:ext uri="{FF2B5EF4-FFF2-40B4-BE49-F238E27FC236}">
                    <a16:creationId xmlns:a16="http://schemas.microsoft.com/office/drawing/2014/main" id="{6F7EB311-24B1-083E-B138-23319E9D8BFB}"/>
                  </a:ext>
                </a:extLst>
              </p:cNvPr>
              <p:cNvSpPr txBox="1"/>
              <p:nvPr/>
            </p:nvSpPr>
            <p:spPr>
              <a:xfrm>
                <a:off x="5250740" y="4749520"/>
                <a:ext cx="58782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421" name="TextBox 17420">
                <a:extLst>
                  <a:ext uri="{FF2B5EF4-FFF2-40B4-BE49-F238E27FC236}">
                    <a16:creationId xmlns:a16="http://schemas.microsoft.com/office/drawing/2014/main" id="{6F7EB311-24B1-083E-B138-23319E9D8B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0740" y="4749520"/>
                <a:ext cx="587829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424" name="Picture 17423">
            <a:extLst>
              <a:ext uri="{FF2B5EF4-FFF2-40B4-BE49-F238E27FC236}">
                <a16:creationId xmlns:a16="http://schemas.microsoft.com/office/drawing/2014/main" id="{8AB78009-FACF-F0ED-5D08-34F7A283B2AF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1763" r="49259" b="2166"/>
          <a:stretch/>
        </p:blipFill>
        <p:spPr>
          <a:xfrm>
            <a:off x="6501936" y="2832550"/>
            <a:ext cx="1406873" cy="1828036"/>
          </a:xfrm>
          <a:prstGeom prst="rect">
            <a:avLst/>
          </a:prstGeom>
        </p:spPr>
      </p:pic>
      <p:sp>
        <p:nvSpPr>
          <p:cNvPr id="17425" name="Rectangle 15">
            <a:extLst>
              <a:ext uri="{FF2B5EF4-FFF2-40B4-BE49-F238E27FC236}">
                <a16:creationId xmlns:a16="http://schemas.microsoft.com/office/drawing/2014/main" id="{26E44A57-D478-D5B7-97B0-A6DA7BD353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27561" y="4716435"/>
            <a:ext cx="1625847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spcBef>
                <a:spcPts val="600"/>
              </a:spcBef>
            </a:pPr>
            <a:r>
              <a:rPr lang="en-US" sz="1400" b="0" dirty="0">
                <a:solidFill>
                  <a:srgbClr val="000000"/>
                </a:solidFill>
                <a:latin typeface="Times New Roman"/>
                <a:cs typeface="Times New Roman"/>
              </a:rPr>
              <a:t>Isaac Newton</a:t>
            </a:r>
            <a:br>
              <a:rPr lang="en-US" sz="1400" b="0" dirty="0">
                <a:solidFill>
                  <a:srgbClr val="000000"/>
                </a:solidFill>
                <a:latin typeface="Times New Roman"/>
                <a:cs typeface="Times New Roman"/>
              </a:rPr>
            </a:br>
            <a:r>
              <a:rPr lang="en-US" sz="1200" b="0" dirty="0">
                <a:solidFill>
                  <a:srgbClr val="000000"/>
                </a:solidFill>
                <a:latin typeface="Times New Roman"/>
                <a:cs typeface="Times New Roman"/>
              </a:rPr>
              <a:t>(1643 - 1727)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6A96F04-0DE5-8501-E2A7-9031FA3CD17F}"/>
                  </a:ext>
                </a:extLst>
              </p:cNvPr>
              <p:cNvSpPr txBox="1"/>
              <p:nvPr/>
            </p:nvSpPr>
            <p:spPr>
              <a:xfrm>
                <a:off x="4221714" y="2218306"/>
                <a:ext cx="58782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b="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6A96F04-0DE5-8501-E2A7-9031FA3CD1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1714" y="2218306"/>
                <a:ext cx="587829" cy="369332"/>
              </a:xfrm>
              <a:prstGeom prst="rect">
                <a:avLst/>
              </a:prstGeom>
              <a:blipFill>
                <a:blip r:embed="rId12"/>
                <a:stretch>
                  <a:fillRect l="-4255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E72E782-AD6A-035C-2C82-003AF25B1159}"/>
                  </a:ext>
                </a:extLst>
              </p:cNvPr>
              <p:cNvSpPr txBox="1"/>
              <p:nvPr/>
            </p:nvSpPr>
            <p:spPr>
              <a:xfrm>
                <a:off x="4274155" y="4909349"/>
                <a:ext cx="32861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0008B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b="0" i="1">
                              <a:solidFill>
                                <a:srgbClr val="0008B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>
                              <a:solidFill>
                                <a:srgbClr val="0008B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0008B2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E72E782-AD6A-035C-2C82-003AF25B11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4155" y="4909349"/>
                <a:ext cx="328613" cy="369332"/>
              </a:xfrm>
              <a:prstGeom prst="rect">
                <a:avLst/>
              </a:prstGeom>
              <a:blipFill>
                <a:blip r:embed="rId13"/>
                <a:stretch>
                  <a:fillRect r="-11111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AutoShape 13">
                <a:extLst>
                  <a:ext uri="{FF2B5EF4-FFF2-40B4-BE49-F238E27FC236}">
                    <a16:creationId xmlns:a16="http://schemas.microsoft.com/office/drawing/2014/main" id="{35F84642-AB0C-19A9-21E2-37722B5A88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7570" y="614780"/>
                <a:ext cx="8466117" cy="1364951"/>
              </a:xfrm>
              <a:prstGeom prst="roundRect">
                <a:avLst>
                  <a:gd name="adj" fmla="val 16667"/>
                </a:avLst>
              </a:prstGeom>
              <a:noFill/>
              <a:ln w="19050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Ins="0" anchor="ctr"/>
              <a:lstStyle/>
              <a:p>
                <a:pPr>
                  <a:spcBef>
                    <a:spcPts val="600"/>
                  </a:spcBef>
                  <a:buClr>
                    <a:schemeClr val="tx1"/>
                  </a:buClr>
                  <a:buSzPct val="100000"/>
                </a:pPr>
                <a:r>
                  <a:rPr lang="en-US" u="sng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Newton-Raphson discovery</a:t>
                </a:r>
              </a:p>
              <a:p>
                <a:pPr>
                  <a:spcBef>
                    <a:spcPts val="600"/>
                  </a:spcBef>
                  <a:buClr>
                    <a:schemeClr val="tx1"/>
                  </a:buClr>
                  <a:buSzPct val="100000"/>
                </a:pP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Let  </a:t>
                </a:r>
                <a:r>
                  <a:rPr 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be a continuous and differentiable function;</a:t>
                </a:r>
                <a:endParaRPr lang="en-US" dirty="0">
                  <a:cs typeface="Times New Roman" panose="02020603050405020304" pitchFamily="18" charset="0"/>
                </a:endParaRPr>
              </a:p>
              <a:p>
                <a:pPr>
                  <a:spcBef>
                    <a:spcPts val="600"/>
                  </a:spcBef>
                  <a:buClr>
                    <a:schemeClr val="tx1"/>
                  </a:buClr>
                  <a:buSzPct val="100000"/>
                </a:pPr>
                <a:r>
                  <a:rPr lang="en-US" dirty="0">
                    <a:solidFill>
                      <a:srgbClr val="0008B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If </a:t>
                </a:r>
                <a:r>
                  <a:rPr lang="en-US" sz="1600" i="1" dirty="0">
                    <a:solidFill>
                      <a:srgbClr val="0008B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</a:t>
                </a:r>
                <a:r>
                  <a:rPr lang="en-US" dirty="0">
                    <a:solidFill>
                      <a:srgbClr val="0008B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an approximate solution of </a:t>
                </a:r>
                <a:r>
                  <a:rPr lang="en-US" i="1" dirty="0">
                    <a:solidFill>
                      <a:srgbClr val="0008B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600" i="1">
                            <a:solidFill>
                              <a:srgbClr val="0008B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rgbClr val="0008B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</m:d>
                    <m:r>
                      <a:rPr lang="en-US" sz="1600" i="1">
                        <a:solidFill>
                          <a:srgbClr val="0008B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=0</m:t>
                    </m:r>
                  </m:oMath>
                </a14:m>
                <a:r>
                  <a:rPr lang="en-US" dirty="0">
                    <a:solidFill>
                      <a:srgbClr val="0008B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then 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rgbClr val="0008B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𝑔</m:t>
                    </m:r>
                    <m:r>
                      <a:rPr lang="en-US" sz="1600" i="1">
                        <a:solidFill>
                          <a:srgbClr val="0008B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f>
                      <m:fPr>
                        <m:ctrlPr>
                          <a:rPr lang="en-US" sz="1600" i="1">
                            <a:solidFill>
                              <a:srgbClr val="0008B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1600" i="1">
                            <a:solidFill>
                              <a:srgbClr val="0008B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1600" i="1">
                                <a:solidFill>
                                  <a:srgbClr val="0008B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>
                                <a:solidFill>
                                  <a:srgbClr val="0008B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𝑔</m:t>
                            </m:r>
                          </m:e>
                        </m:d>
                      </m:num>
                      <m:den>
                        <m:sSup>
                          <m:sSupPr>
                            <m:ctrlPr>
                              <a:rPr lang="en-US" sz="1600" i="1">
                                <a:solidFill>
                                  <a:srgbClr val="0008B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1600" i="1">
                                <a:solidFill>
                                  <a:srgbClr val="0008B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𝑓</m:t>
                            </m:r>
                          </m:e>
                          <m:sup>
                            <m:r>
                              <a:rPr lang="en-US" sz="1600" i="1">
                                <a:solidFill>
                                  <a:srgbClr val="0008B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′</m:t>
                            </m:r>
                          </m:sup>
                        </m:sSup>
                        <m:d>
                          <m:dPr>
                            <m:ctrlPr>
                              <a:rPr lang="en-US" sz="1600" i="1">
                                <a:solidFill>
                                  <a:srgbClr val="0008B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>
                                <a:solidFill>
                                  <a:srgbClr val="0008B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𝑔</m:t>
                            </m:r>
                          </m:e>
                        </m:d>
                      </m:den>
                    </m:f>
                    <m:r>
                      <a:rPr lang="en-US" sz="1600">
                        <a:solidFill>
                          <a:srgbClr val="0008B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rgbClr val="0008B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is a better solution.</a:t>
                </a:r>
              </a:p>
            </p:txBody>
          </p:sp>
        </mc:Choice>
        <mc:Fallback xmlns="">
          <p:sp>
            <p:nvSpPr>
              <p:cNvPr id="9" name="AutoShape 13">
                <a:extLst>
                  <a:ext uri="{FF2B5EF4-FFF2-40B4-BE49-F238E27FC236}">
                    <a16:creationId xmlns:a16="http://schemas.microsoft.com/office/drawing/2014/main" id="{35F84642-AB0C-19A9-21E2-37722B5A88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67570" y="614780"/>
                <a:ext cx="8466117" cy="1364951"/>
              </a:xfrm>
              <a:prstGeom prst="roundRect">
                <a:avLst>
                  <a:gd name="adj" fmla="val 16667"/>
                </a:avLst>
              </a:prstGeom>
              <a:blipFill>
                <a:blip r:embed="rId6"/>
                <a:stretch>
                  <a:fillRect/>
                </a:stretch>
              </a:blipFill>
              <a:ln w="19050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08143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Bi-section search: Calculus intuition</a:t>
            </a:r>
            <a:endParaRPr kumimoji="0" lang="en-US" sz="18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29F8F5D-08BF-56F4-14F3-0DD7A215C5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484" t="29086" r="12973" b="15892"/>
          <a:stretch/>
        </p:blipFill>
        <p:spPr>
          <a:xfrm>
            <a:off x="677385" y="2195917"/>
            <a:ext cx="4630020" cy="337812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D1D43DE-ED22-D430-7685-95B690B507E2}"/>
              </a:ext>
            </a:extLst>
          </p:cNvPr>
          <p:cNvCxnSpPr>
            <a:cxnSpLocks/>
          </p:cNvCxnSpPr>
          <p:nvPr/>
        </p:nvCxnSpPr>
        <p:spPr bwMode="auto">
          <a:xfrm>
            <a:off x="1011501" y="4941491"/>
            <a:ext cx="4289528" cy="0"/>
          </a:xfrm>
          <a:prstGeom prst="line">
            <a:avLst/>
          </a:prstGeom>
          <a:solidFill>
            <a:schemeClr val="tx2"/>
          </a:solidFill>
          <a:ln w="19050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</p:spPr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2982B38-2890-8974-C6F5-9A372C413FDF}"/>
              </a:ext>
            </a:extLst>
          </p:cNvPr>
          <p:cNvCxnSpPr>
            <a:cxnSpLocks/>
          </p:cNvCxnSpPr>
          <p:nvPr/>
        </p:nvCxnSpPr>
        <p:spPr bwMode="auto">
          <a:xfrm>
            <a:off x="1419027" y="2208581"/>
            <a:ext cx="0" cy="3378125"/>
          </a:xfrm>
          <a:prstGeom prst="line">
            <a:avLst/>
          </a:prstGeom>
          <a:solidFill>
            <a:schemeClr val="tx2"/>
          </a:solidFill>
          <a:ln w="19050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60A086A-584D-30A3-07C3-979D69660DAC}"/>
              </a:ext>
            </a:extLst>
          </p:cNvPr>
          <p:cNvCxnSpPr>
            <a:cxnSpLocks/>
          </p:cNvCxnSpPr>
          <p:nvPr/>
        </p:nvCxnSpPr>
        <p:spPr bwMode="auto">
          <a:xfrm>
            <a:off x="4926156" y="2488302"/>
            <a:ext cx="0" cy="2453189"/>
          </a:xfrm>
          <a:prstGeom prst="line">
            <a:avLst/>
          </a:prstGeom>
          <a:solidFill>
            <a:schemeClr val="tx2"/>
          </a:solidFill>
          <a:ln w="19050" cap="flat" cmpd="sng" algn="ctr">
            <a:solidFill>
              <a:schemeClr val="tx1"/>
            </a:solidFill>
            <a:prstDash val="dash"/>
            <a:round/>
            <a:headEnd type="none"/>
            <a:tailEnd type="none" w="sm" len="sm"/>
          </a:ln>
          <a:effectLst/>
        </p:spPr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3DE4FA5-72DC-F59E-75D4-71ECC36A55E1}"/>
              </a:ext>
            </a:extLst>
          </p:cNvPr>
          <p:cNvCxnSpPr>
            <a:cxnSpLocks/>
          </p:cNvCxnSpPr>
          <p:nvPr/>
        </p:nvCxnSpPr>
        <p:spPr bwMode="auto">
          <a:xfrm flipH="1">
            <a:off x="4274155" y="2060364"/>
            <a:ext cx="769303" cy="3221295"/>
          </a:xfrm>
          <a:prstGeom prst="line">
            <a:avLst/>
          </a:prstGeom>
          <a:solidFill>
            <a:schemeClr val="tx2"/>
          </a:solidFill>
          <a:ln w="127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/>
            <a:tailEnd type="none" w="sm" len="sm"/>
          </a:ln>
          <a:effectLst/>
        </p:spPr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80D5B98D-734F-50B6-3EB4-4104B5AB2B51}"/>
              </a:ext>
            </a:extLst>
          </p:cNvPr>
          <p:cNvCxnSpPr>
            <a:cxnSpLocks/>
          </p:cNvCxnSpPr>
          <p:nvPr/>
        </p:nvCxnSpPr>
        <p:spPr bwMode="auto">
          <a:xfrm>
            <a:off x="4356259" y="3963169"/>
            <a:ext cx="0" cy="978322"/>
          </a:xfrm>
          <a:prstGeom prst="line">
            <a:avLst/>
          </a:prstGeom>
          <a:solidFill>
            <a:schemeClr val="tx2"/>
          </a:solidFill>
          <a:ln w="19050" cap="flat" cmpd="sng" algn="ctr">
            <a:solidFill>
              <a:schemeClr val="tx1"/>
            </a:solidFill>
            <a:prstDash val="dash"/>
            <a:round/>
            <a:headEnd type="none"/>
            <a:tailEnd type="none" w="sm" len="sm"/>
          </a:ln>
          <a:effectLst/>
        </p:spPr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03C38736-0A04-BE19-6C2B-B64439FF1FDD}"/>
              </a:ext>
            </a:extLst>
          </p:cNvPr>
          <p:cNvCxnSpPr>
            <a:cxnSpLocks/>
          </p:cNvCxnSpPr>
          <p:nvPr/>
        </p:nvCxnSpPr>
        <p:spPr bwMode="auto">
          <a:xfrm flipH="1">
            <a:off x="3463748" y="2488301"/>
            <a:ext cx="1865350" cy="2793358"/>
          </a:xfrm>
          <a:prstGeom prst="line">
            <a:avLst/>
          </a:prstGeom>
          <a:solidFill>
            <a:schemeClr val="tx2"/>
          </a:solidFill>
          <a:ln w="127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/>
            <a:tailEnd type="none" w="sm" len="sm"/>
          </a:ln>
          <a:effectLst/>
        </p:spPr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10F200F0-5BE5-23FC-EDC0-CADD898ACD72}"/>
              </a:ext>
            </a:extLst>
          </p:cNvPr>
          <p:cNvCxnSpPr>
            <a:cxnSpLocks/>
          </p:cNvCxnSpPr>
          <p:nvPr/>
        </p:nvCxnSpPr>
        <p:spPr bwMode="auto">
          <a:xfrm>
            <a:off x="3707374" y="4534225"/>
            <a:ext cx="0" cy="407266"/>
          </a:xfrm>
          <a:prstGeom prst="line">
            <a:avLst/>
          </a:prstGeom>
          <a:solidFill>
            <a:schemeClr val="tx2"/>
          </a:solidFill>
          <a:ln w="19050" cap="flat" cmpd="sng" algn="ctr">
            <a:solidFill>
              <a:schemeClr val="tx1"/>
            </a:solidFill>
            <a:prstDash val="dash"/>
            <a:round/>
            <a:headEnd type="none"/>
            <a:tailEnd type="none" w="sm" len="sm"/>
          </a:ln>
          <a:effectLst/>
        </p:spPr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C30F9BB-7C55-D65F-484C-491FEC0C3C8B}"/>
              </a:ext>
            </a:extLst>
          </p:cNvPr>
          <p:cNvCxnSpPr>
            <a:cxnSpLocks/>
          </p:cNvCxnSpPr>
          <p:nvPr/>
        </p:nvCxnSpPr>
        <p:spPr bwMode="auto">
          <a:xfrm flipH="1">
            <a:off x="2633188" y="3608313"/>
            <a:ext cx="2486704" cy="1673346"/>
          </a:xfrm>
          <a:prstGeom prst="line">
            <a:avLst/>
          </a:prstGeom>
          <a:solidFill>
            <a:schemeClr val="tx2"/>
          </a:solidFill>
          <a:ln w="127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/>
            <a:tailEnd type="none" w="sm" len="sm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408" name="TextBox 17407">
                <a:extLst>
                  <a:ext uri="{FF2B5EF4-FFF2-40B4-BE49-F238E27FC236}">
                    <a16:creationId xmlns:a16="http://schemas.microsoft.com/office/drawing/2014/main" id="{3DB14025-B547-3E5B-AF5E-79811547DDBF}"/>
                  </a:ext>
                </a:extLst>
              </p:cNvPr>
              <p:cNvSpPr txBox="1"/>
              <p:nvPr/>
            </p:nvSpPr>
            <p:spPr>
              <a:xfrm>
                <a:off x="4733596" y="4912328"/>
                <a:ext cx="32861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0008B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b="0" i="1">
                              <a:solidFill>
                                <a:srgbClr val="0008B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>
                              <a:solidFill>
                                <a:srgbClr val="0008B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0008B2"/>
                  </a:solidFill>
                </a:endParaRPr>
              </a:p>
            </p:txBody>
          </p:sp>
        </mc:Choice>
        <mc:Fallback xmlns="">
          <p:sp>
            <p:nvSpPr>
              <p:cNvPr id="17408" name="TextBox 17407">
                <a:extLst>
                  <a:ext uri="{FF2B5EF4-FFF2-40B4-BE49-F238E27FC236}">
                    <a16:creationId xmlns:a16="http://schemas.microsoft.com/office/drawing/2014/main" id="{3DB14025-B547-3E5B-AF5E-79811547DD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3596" y="4912328"/>
                <a:ext cx="328613" cy="369332"/>
              </a:xfrm>
              <a:prstGeom prst="rect">
                <a:avLst/>
              </a:prstGeom>
              <a:blipFill>
                <a:blip r:embed="rId4"/>
                <a:stretch>
                  <a:fillRect r="-14815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410" name="TextBox 17409">
                <a:extLst>
                  <a:ext uri="{FF2B5EF4-FFF2-40B4-BE49-F238E27FC236}">
                    <a16:creationId xmlns:a16="http://schemas.microsoft.com/office/drawing/2014/main" id="{13B4FD05-CFD5-05B6-7A7B-A471D9FBE86E}"/>
                  </a:ext>
                </a:extLst>
              </p:cNvPr>
              <p:cNvSpPr txBox="1"/>
              <p:nvPr/>
            </p:nvSpPr>
            <p:spPr>
              <a:xfrm>
                <a:off x="3560579" y="4886681"/>
                <a:ext cx="32861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0008B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b="0" i="1">
                              <a:solidFill>
                                <a:srgbClr val="0008B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>
                              <a:solidFill>
                                <a:srgbClr val="0008B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0008B2"/>
                  </a:solidFill>
                </a:endParaRPr>
              </a:p>
            </p:txBody>
          </p:sp>
        </mc:Choice>
        <mc:Fallback xmlns="">
          <p:sp>
            <p:nvSpPr>
              <p:cNvPr id="17410" name="TextBox 17409">
                <a:extLst>
                  <a:ext uri="{FF2B5EF4-FFF2-40B4-BE49-F238E27FC236}">
                    <a16:creationId xmlns:a16="http://schemas.microsoft.com/office/drawing/2014/main" id="{13B4FD05-CFD5-05B6-7A7B-A471D9FBE8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0579" y="4886681"/>
                <a:ext cx="328613" cy="369332"/>
              </a:xfrm>
              <a:prstGeom prst="rect">
                <a:avLst/>
              </a:prstGeom>
              <a:blipFill>
                <a:blip r:embed="rId6"/>
                <a:stretch>
                  <a:fillRect r="-11111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412" name="TextBox 17411">
                <a:extLst>
                  <a:ext uri="{FF2B5EF4-FFF2-40B4-BE49-F238E27FC236}">
                    <a16:creationId xmlns:a16="http://schemas.microsoft.com/office/drawing/2014/main" id="{B8E6DEEE-8338-E5C9-F2CD-9ACA57B50691}"/>
                  </a:ext>
                </a:extLst>
              </p:cNvPr>
              <p:cNvSpPr txBox="1"/>
              <p:nvPr/>
            </p:nvSpPr>
            <p:spPr>
              <a:xfrm>
                <a:off x="2942940" y="4893979"/>
                <a:ext cx="32861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0008B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b="0" i="1">
                              <a:solidFill>
                                <a:srgbClr val="0008B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>
                              <a:solidFill>
                                <a:srgbClr val="0008B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0008B2"/>
                  </a:solidFill>
                </a:endParaRPr>
              </a:p>
            </p:txBody>
          </p:sp>
        </mc:Choice>
        <mc:Fallback xmlns="">
          <p:sp>
            <p:nvSpPr>
              <p:cNvPr id="17412" name="TextBox 17411">
                <a:extLst>
                  <a:ext uri="{FF2B5EF4-FFF2-40B4-BE49-F238E27FC236}">
                    <a16:creationId xmlns:a16="http://schemas.microsoft.com/office/drawing/2014/main" id="{B8E6DEEE-8338-E5C9-F2CD-9ACA57B506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2940" y="4893979"/>
                <a:ext cx="328613" cy="369332"/>
              </a:xfrm>
              <a:prstGeom prst="rect">
                <a:avLst/>
              </a:prstGeom>
              <a:blipFill>
                <a:blip r:embed="rId7"/>
                <a:stretch>
                  <a:fillRect r="-14815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421" name="TextBox 17420">
                <a:extLst>
                  <a:ext uri="{FF2B5EF4-FFF2-40B4-BE49-F238E27FC236}">
                    <a16:creationId xmlns:a16="http://schemas.microsoft.com/office/drawing/2014/main" id="{6F7EB311-24B1-083E-B138-23319E9D8BFB}"/>
                  </a:ext>
                </a:extLst>
              </p:cNvPr>
              <p:cNvSpPr txBox="1"/>
              <p:nvPr/>
            </p:nvSpPr>
            <p:spPr>
              <a:xfrm>
                <a:off x="5250740" y="4749520"/>
                <a:ext cx="58782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421" name="TextBox 17420">
                <a:extLst>
                  <a:ext uri="{FF2B5EF4-FFF2-40B4-BE49-F238E27FC236}">
                    <a16:creationId xmlns:a16="http://schemas.microsoft.com/office/drawing/2014/main" id="{6F7EB311-24B1-083E-B138-23319E9D8B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0740" y="4749520"/>
                <a:ext cx="587829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6A96F04-0DE5-8501-E2A7-9031FA3CD17F}"/>
                  </a:ext>
                </a:extLst>
              </p:cNvPr>
              <p:cNvSpPr txBox="1"/>
              <p:nvPr/>
            </p:nvSpPr>
            <p:spPr>
              <a:xfrm>
                <a:off x="4221714" y="2218306"/>
                <a:ext cx="58782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b="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6A96F04-0DE5-8501-E2A7-9031FA3CD1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1714" y="2218306"/>
                <a:ext cx="587829" cy="369332"/>
              </a:xfrm>
              <a:prstGeom prst="rect">
                <a:avLst/>
              </a:prstGeom>
              <a:blipFill>
                <a:blip r:embed="rId7"/>
                <a:stretch>
                  <a:fillRect l="-4255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3446B89C-EF07-6E90-DC98-559112340A79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1763" r="49259" b="2166"/>
          <a:stretch/>
        </p:blipFill>
        <p:spPr>
          <a:xfrm>
            <a:off x="6501936" y="2832550"/>
            <a:ext cx="1406873" cy="1828036"/>
          </a:xfrm>
          <a:prstGeom prst="rect">
            <a:avLst/>
          </a:prstGeom>
        </p:spPr>
      </p:pic>
      <p:sp>
        <p:nvSpPr>
          <p:cNvPr id="4" name="Rectangle 15">
            <a:extLst>
              <a:ext uri="{FF2B5EF4-FFF2-40B4-BE49-F238E27FC236}">
                <a16:creationId xmlns:a16="http://schemas.microsoft.com/office/drawing/2014/main" id="{064C04D4-55C4-F456-9D94-1A96EB2882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27561" y="4716435"/>
            <a:ext cx="1625847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spcBef>
                <a:spcPts val="600"/>
              </a:spcBef>
            </a:pPr>
            <a:r>
              <a:rPr lang="en-US" sz="1400" b="0" dirty="0">
                <a:solidFill>
                  <a:srgbClr val="000000"/>
                </a:solidFill>
                <a:latin typeface="Times New Roman"/>
                <a:cs typeface="Times New Roman"/>
              </a:rPr>
              <a:t>Isaac Newton</a:t>
            </a:r>
            <a:br>
              <a:rPr lang="en-US" sz="1400" b="0" dirty="0">
                <a:solidFill>
                  <a:srgbClr val="000000"/>
                </a:solidFill>
                <a:latin typeface="Times New Roman"/>
                <a:cs typeface="Times New Roman"/>
              </a:rPr>
            </a:br>
            <a:r>
              <a:rPr lang="en-US" sz="1200" b="0" dirty="0">
                <a:solidFill>
                  <a:srgbClr val="000000"/>
                </a:solidFill>
                <a:latin typeface="Times New Roman"/>
                <a:cs typeface="Times New Roman"/>
              </a:rPr>
              <a:t>(1643 - 1727)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C115EDA-3239-A076-0BFC-E88A030B88A3}"/>
                  </a:ext>
                </a:extLst>
              </p:cNvPr>
              <p:cNvSpPr txBox="1"/>
              <p:nvPr/>
            </p:nvSpPr>
            <p:spPr>
              <a:xfrm>
                <a:off x="4274155" y="4909349"/>
                <a:ext cx="32861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0008B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b="0" i="1">
                              <a:solidFill>
                                <a:srgbClr val="0008B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>
                              <a:solidFill>
                                <a:srgbClr val="0008B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0008B2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C115EDA-3239-A076-0BFC-E88A030B88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4155" y="4909349"/>
                <a:ext cx="328613" cy="369332"/>
              </a:xfrm>
              <a:prstGeom prst="rect">
                <a:avLst/>
              </a:prstGeom>
              <a:blipFill>
                <a:blip r:embed="rId11"/>
                <a:stretch>
                  <a:fillRect r="-11111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AutoShape 13">
            <a:extLst>
              <a:ext uri="{FF2B5EF4-FFF2-40B4-BE49-F238E27FC236}">
                <a16:creationId xmlns:a16="http://schemas.microsoft.com/office/drawing/2014/main" id="{370DEBBD-C81E-E1C5-DB49-41A9DFF0A6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7570" y="5289511"/>
            <a:ext cx="8466117" cy="1364951"/>
          </a:xfrm>
          <a:prstGeom prst="roundRect">
            <a:avLst>
              <a:gd name="adj" fmla="val 16667"/>
            </a:avLst>
          </a:prstGeom>
          <a:noFill/>
          <a:ln w="19050">
            <a:noFill/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 xmlns:mc="http://schemas.openxmlformats.org/markup-compatibility/2006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rIns="0" anchor="ctr"/>
          <a:lstStyle/>
          <a:p>
            <a:pPr>
              <a:spcBef>
                <a:spcPts val="600"/>
              </a:spcBef>
              <a:buClr>
                <a:schemeClr val="tx1"/>
              </a:buClr>
              <a:buSzPct val="100000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These geometric insights led to the discovery of such concepts as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derivative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he-IL" dirty="0">
                <a:latin typeface="Times New Roman" panose="02020603050405020304" pitchFamily="18" charset="0"/>
                <a:cs typeface="Times New Roman" panose="02020603050405020304" pitchFamily="18" charset="0"/>
              </a:rPr>
              <a:t>נגזרת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),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tangent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he-IL" dirty="0">
                <a:latin typeface="Times New Roman" panose="02020603050405020304" pitchFamily="18" charset="0"/>
                <a:cs typeface="Times New Roman" panose="02020603050405020304" pitchFamily="18" charset="0"/>
              </a:rPr>
              <a:t>שיפוע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),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convergence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he-IL" dirty="0">
                <a:latin typeface="Times New Roman" panose="02020603050405020304" pitchFamily="18" charset="0"/>
                <a:cs typeface="Times New Roman" panose="02020603050405020304" pitchFamily="18" charset="0"/>
              </a:rPr>
              <a:t>התכנסות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),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limit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he-IL" dirty="0">
                <a:latin typeface="Times New Roman" panose="02020603050405020304" pitchFamily="18" charset="0"/>
                <a:cs typeface="Times New Roman" panose="02020603050405020304" pitchFamily="18" charset="0"/>
              </a:rPr>
              <a:t>גבול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), ...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AutoShape 13">
                <a:extLst>
                  <a:ext uri="{FF2B5EF4-FFF2-40B4-BE49-F238E27FC236}">
                    <a16:creationId xmlns:a16="http://schemas.microsoft.com/office/drawing/2014/main" id="{8C157F00-10AC-3566-7BAA-FCB23E38A1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7570" y="614780"/>
                <a:ext cx="8466117" cy="1364951"/>
              </a:xfrm>
              <a:prstGeom prst="roundRect">
                <a:avLst>
                  <a:gd name="adj" fmla="val 16667"/>
                </a:avLst>
              </a:prstGeom>
              <a:noFill/>
              <a:ln w="19050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Ins="0" anchor="ctr"/>
              <a:lstStyle/>
              <a:p>
                <a:pPr>
                  <a:spcBef>
                    <a:spcPts val="600"/>
                  </a:spcBef>
                  <a:buClr>
                    <a:schemeClr val="tx1"/>
                  </a:buClr>
                  <a:buSzPct val="100000"/>
                </a:pPr>
                <a:r>
                  <a:rPr lang="en-US" u="sng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Newton-Raphson discovery</a:t>
                </a:r>
              </a:p>
              <a:p>
                <a:pPr>
                  <a:spcBef>
                    <a:spcPts val="600"/>
                  </a:spcBef>
                  <a:buClr>
                    <a:schemeClr val="tx1"/>
                  </a:buClr>
                  <a:buSzPct val="100000"/>
                </a:pP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Let  </a:t>
                </a:r>
                <a:r>
                  <a:rPr 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be a continuous and differentiable function;</a:t>
                </a:r>
                <a:endParaRPr lang="en-US" dirty="0">
                  <a:cs typeface="Times New Roman" panose="02020603050405020304" pitchFamily="18" charset="0"/>
                </a:endParaRPr>
              </a:p>
              <a:p>
                <a:pPr>
                  <a:spcBef>
                    <a:spcPts val="600"/>
                  </a:spcBef>
                  <a:buClr>
                    <a:schemeClr val="tx1"/>
                  </a:buClr>
                  <a:buSzPct val="100000"/>
                </a:pPr>
                <a:r>
                  <a:rPr lang="en-US" dirty="0">
                    <a:solidFill>
                      <a:srgbClr val="0008B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If </a:t>
                </a:r>
                <a:r>
                  <a:rPr lang="en-US" sz="1600" i="1" dirty="0">
                    <a:solidFill>
                      <a:srgbClr val="0008B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</a:t>
                </a:r>
                <a:r>
                  <a:rPr lang="en-US" dirty="0">
                    <a:solidFill>
                      <a:srgbClr val="0008B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an approximate solution of </a:t>
                </a:r>
                <a:r>
                  <a:rPr lang="en-US" i="1" dirty="0">
                    <a:solidFill>
                      <a:srgbClr val="0008B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600" i="1">
                            <a:solidFill>
                              <a:srgbClr val="0008B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rgbClr val="0008B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</m:d>
                    <m:r>
                      <a:rPr lang="en-US" sz="1600" i="1">
                        <a:solidFill>
                          <a:srgbClr val="0008B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=0</m:t>
                    </m:r>
                  </m:oMath>
                </a14:m>
                <a:r>
                  <a:rPr lang="en-US" dirty="0">
                    <a:solidFill>
                      <a:srgbClr val="0008B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then 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rgbClr val="0008B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𝑔</m:t>
                    </m:r>
                    <m:r>
                      <a:rPr lang="en-US" sz="1600" i="1">
                        <a:solidFill>
                          <a:srgbClr val="0008B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f>
                      <m:fPr>
                        <m:ctrlPr>
                          <a:rPr lang="en-US" sz="1600" i="1">
                            <a:solidFill>
                              <a:srgbClr val="0008B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1600" i="1">
                            <a:solidFill>
                              <a:srgbClr val="0008B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1600" i="1">
                                <a:solidFill>
                                  <a:srgbClr val="0008B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>
                                <a:solidFill>
                                  <a:srgbClr val="0008B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𝑔</m:t>
                            </m:r>
                          </m:e>
                        </m:d>
                      </m:num>
                      <m:den>
                        <m:sSup>
                          <m:sSupPr>
                            <m:ctrlPr>
                              <a:rPr lang="en-US" sz="1600" i="1">
                                <a:solidFill>
                                  <a:srgbClr val="0008B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1600" i="1">
                                <a:solidFill>
                                  <a:srgbClr val="0008B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𝑓</m:t>
                            </m:r>
                          </m:e>
                          <m:sup>
                            <m:r>
                              <a:rPr lang="en-US" sz="1600" i="1">
                                <a:solidFill>
                                  <a:srgbClr val="0008B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′</m:t>
                            </m:r>
                          </m:sup>
                        </m:sSup>
                        <m:d>
                          <m:dPr>
                            <m:ctrlPr>
                              <a:rPr lang="en-US" sz="1600" i="1">
                                <a:solidFill>
                                  <a:srgbClr val="0008B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>
                                <a:solidFill>
                                  <a:srgbClr val="0008B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𝑔</m:t>
                            </m:r>
                          </m:e>
                        </m:d>
                      </m:den>
                    </m:f>
                    <m:r>
                      <a:rPr lang="en-US" sz="1600">
                        <a:solidFill>
                          <a:srgbClr val="0008B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rgbClr val="0008B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is a better solution.</a:t>
                </a:r>
              </a:p>
            </p:txBody>
          </p:sp>
        </mc:Choice>
        <mc:Fallback xmlns="">
          <p:sp>
            <p:nvSpPr>
              <p:cNvPr id="8" name="AutoShape 13">
                <a:extLst>
                  <a:ext uri="{FF2B5EF4-FFF2-40B4-BE49-F238E27FC236}">
                    <a16:creationId xmlns:a16="http://schemas.microsoft.com/office/drawing/2014/main" id="{8C157F00-10AC-3566-7BAA-FCB23E38A1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67570" y="614780"/>
                <a:ext cx="8466117" cy="1364951"/>
              </a:xfrm>
              <a:prstGeom prst="roundRect">
                <a:avLst>
                  <a:gd name="adj" fmla="val 16667"/>
                </a:avLst>
              </a:prstGeom>
              <a:blipFill>
                <a:blip r:embed="rId12"/>
                <a:stretch>
                  <a:fillRect/>
                </a:stretch>
              </a:blipFill>
              <a:ln w="19050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37820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Newton-Raphson method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AutoShape 13">
                <a:extLst>
                  <a:ext uri="{FF2B5EF4-FFF2-40B4-BE49-F238E27FC236}">
                    <a16:creationId xmlns:a16="http://schemas.microsoft.com/office/drawing/2014/main" id="{41301984-9235-E04F-A2E9-D44E253960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8108" y="2088341"/>
                <a:ext cx="8264948" cy="1141422"/>
              </a:xfrm>
              <a:prstGeom prst="roundRect">
                <a:avLst>
                  <a:gd name="adj" fmla="val 16667"/>
                </a:avLst>
              </a:prstGeom>
              <a:noFill/>
              <a:ln w="19050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Ins="0" anchor="ctr"/>
              <a:lstStyle/>
              <a:p>
                <a:pPr>
                  <a:spcBef>
                    <a:spcPts val="600"/>
                  </a:spcBef>
                  <a:buClr>
                    <a:schemeClr val="tx1"/>
                  </a:buClr>
                  <a:buSzPct val="100000"/>
                </a:pPr>
                <a:r>
                  <a:rPr lang="en-US" u="sng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Example: Calculating square roots</a:t>
                </a:r>
              </a:p>
              <a:p>
                <a:pPr>
                  <a:spcBef>
                    <a:spcPts val="300"/>
                  </a:spcBef>
                  <a:buClr>
                    <a:schemeClr val="tx1"/>
                  </a:buClr>
                  <a:buSzPct val="100000"/>
                </a:pP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Suppose we have to compute</a:t>
                </a:r>
                <a14:m>
                  <m:oMath xmlns:m="http://schemas.openxmlformats.org/officeDocument/2006/math">
                    <m:r>
                      <a:rPr lang="en-US" sz="1600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 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radPr>
                      <m:deg/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719</m:t>
                        </m:r>
                      </m:e>
                    </m:rad>
                  </m:oMath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300"/>
                  </a:spcBef>
                  <a:buClr>
                    <a:schemeClr val="tx1"/>
                  </a:buClr>
                  <a:buSzPct val="100000"/>
                </a:pP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Same as solving                      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𝑓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p>
                      <m:sSupPr>
                        <m:ctrlPr>
                          <a:rPr lang="en-US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en-US" sz="16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−719</m:t>
                    </m:r>
                  </m:oMath>
                </a14:m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AutoShape 13">
                <a:extLst>
                  <a:ext uri="{FF2B5EF4-FFF2-40B4-BE49-F238E27FC236}">
                    <a16:creationId xmlns:a16="http://schemas.microsoft.com/office/drawing/2014/main" id="{41301984-9235-E04F-A2E9-D44E253960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08108" y="2088341"/>
                <a:ext cx="8264948" cy="1141422"/>
              </a:xfrm>
              <a:prstGeom prst="roundRect">
                <a:avLst>
                  <a:gd name="adj" fmla="val 16667"/>
                </a:avLst>
              </a:prstGeom>
              <a:blipFill>
                <a:blip r:embed="rId3"/>
                <a:stretch>
                  <a:fillRect b="-2198"/>
                </a:stretch>
              </a:blipFill>
              <a:ln w="19050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7FC4E055-AE7E-C54D-B443-EEE26AABA2EC}"/>
              </a:ext>
            </a:extLst>
          </p:cNvPr>
          <p:cNvGrpSpPr/>
          <p:nvPr/>
        </p:nvGrpSpPr>
        <p:grpSpPr>
          <a:xfrm>
            <a:off x="568155" y="3626433"/>
            <a:ext cx="8365532" cy="1684465"/>
            <a:chOff x="366986" y="3969196"/>
            <a:chExt cx="8365532" cy="168446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AutoShape 13">
                  <a:extLst>
                    <a:ext uri="{FF2B5EF4-FFF2-40B4-BE49-F238E27FC236}">
                      <a16:creationId xmlns:a16="http://schemas.microsoft.com/office/drawing/2014/main" id="{641F81C4-3869-424D-A008-AD46F779057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6986" y="3969196"/>
                  <a:ext cx="8264948" cy="1141422"/>
                </a:xfrm>
                <a:prstGeom prst="roundRect">
                  <a:avLst>
                    <a:gd name="adj" fmla="val 16667"/>
                  </a:avLst>
                </a:prstGeom>
                <a:noFill/>
                <a:ln w="19050">
                  <a:noFill/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Ins="0" anchor="ctr"/>
                <a:lstStyle/>
                <a:p>
                  <a:pPr>
                    <a:spcBef>
                      <a:spcPts val="600"/>
                    </a:spcBef>
                    <a:buClr>
                      <a:schemeClr val="tx1"/>
                    </a:buClr>
                    <a:buSzPct val="100000"/>
                  </a:pPr>
                  <a:r>
                    <a:rPr lang="en-US" u="sng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Algorithm</a:t>
                  </a:r>
                  <a:r>
                    <a:rPr lang="en-US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(Newton-Raphson)</a:t>
                  </a:r>
                </a:p>
                <a:p>
                  <a:pPr>
                    <a:spcBef>
                      <a:spcPts val="600"/>
                    </a:spcBef>
                    <a:buClr>
                      <a:schemeClr val="tx1"/>
                    </a:buClr>
                    <a:buSzPct val="100000"/>
                  </a:pPr>
                  <a:r>
                    <a:rPr lang="en-US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If </a:t>
                  </a:r>
                  <a:r>
                    <a:rPr lang="en-US" sz="1600" i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g</a:t>
                  </a:r>
                  <a:r>
                    <a:rPr lang="en-US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is an approximate solution of  </a:t>
                  </a:r>
                  <a14:m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6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−719</m:t>
                      </m:r>
                      <m:r>
                        <a:rPr lang="en-US" sz="1600" b="0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</m:oMath>
                  </a14:m>
                  <a:endParaRPr lang="en-US" sz="1600" b="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  <a:p>
                  <a:pPr>
                    <a:spcBef>
                      <a:spcPts val="600"/>
                    </a:spcBef>
                    <a:buClr>
                      <a:schemeClr val="tx1"/>
                    </a:buClr>
                    <a:buSzPct val="100000"/>
                  </a:pPr>
                  <a:r>
                    <a:rPr lang="en-US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then the improvement step is:</a:t>
                  </a:r>
                </a:p>
              </p:txBody>
            </p:sp>
          </mc:Choice>
          <mc:Fallback xmlns="">
            <p:sp>
              <p:nvSpPr>
                <p:cNvPr id="11" name="AutoShape 13">
                  <a:extLst>
                    <a:ext uri="{FF2B5EF4-FFF2-40B4-BE49-F238E27FC236}">
                      <a16:creationId xmlns:a16="http://schemas.microsoft.com/office/drawing/2014/main" id="{641F81C4-3869-424D-A008-AD46F779057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66986" y="3969196"/>
                  <a:ext cx="8264948" cy="1141422"/>
                </a:xfrm>
                <a:prstGeom prst="roundRect">
                  <a:avLst>
                    <a:gd name="adj" fmla="val 16667"/>
                  </a:avLst>
                </a:prstGeom>
                <a:blipFill>
                  <a:blip r:embed="rId4"/>
                  <a:stretch>
                    <a:fillRect b="-5495"/>
                  </a:stretch>
                </a:blipFill>
                <a:ln w="19050">
                  <a:noFill/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AutoShape 13">
                  <a:extLst>
                    <a:ext uri="{FF2B5EF4-FFF2-40B4-BE49-F238E27FC236}">
                      <a16:creationId xmlns:a16="http://schemas.microsoft.com/office/drawing/2014/main" id="{8EF146AB-3B7F-C042-A32C-E7EE170EFD8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7570" y="5228020"/>
                  <a:ext cx="8264948" cy="425641"/>
                </a:xfrm>
                <a:prstGeom prst="roundRect">
                  <a:avLst>
                    <a:gd name="adj" fmla="val 16667"/>
                  </a:avLst>
                </a:prstGeom>
                <a:noFill/>
                <a:ln w="19050">
                  <a:noFill/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Ins="0" anchor="t" anchorCtr="0"/>
                <a:lstStyle/>
                <a:p>
                  <a:pPr>
                    <a:spcBef>
                      <a:spcPts val="600"/>
                    </a:spcBef>
                    <a:buClr>
                      <a:schemeClr val="tx1"/>
                    </a:buClr>
                    <a:buSzPct val="100000"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rgbClr val="0008B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𝑔</m:t>
                        </m:r>
                        <m:r>
                          <a:rPr lang="en-US" b="0" i="1" smtClean="0">
                            <a:solidFill>
                              <a:srgbClr val="0008B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←</m:t>
                        </m:r>
                        <m:r>
                          <a:rPr lang="en-US" b="0" i="1" smtClean="0">
                            <a:solidFill>
                              <a:srgbClr val="0008B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𝑔</m:t>
                        </m:r>
                        <m:r>
                          <a:rPr lang="en-US" b="0" i="1" smtClean="0">
                            <a:solidFill>
                              <a:srgbClr val="0008B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rgbClr val="0008B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b="0" i="1" smtClean="0">
                                    <a:solidFill>
                                      <a:srgbClr val="0008B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rgbClr val="0008B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𝑔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rgbClr val="0008B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b="0" i="1" smtClean="0">
                                <a:solidFill>
                                  <a:srgbClr val="0008B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−719</m:t>
                            </m:r>
                          </m:e>
                        </m:d>
                        <m:r>
                          <a:rPr lang="en-US" b="0" i="1" smtClean="0">
                            <a:solidFill>
                              <a:srgbClr val="0008B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 / (2∙</m:t>
                        </m:r>
                        <m:r>
                          <a:rPr lang="en-US" b="0" i="1" smtClean="0">
                            <a:solidFill>
                              <a:srgbClr val="0008B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𝑔</m:t>
                        </m:r>
                        <m:r>
                          <a:rPr lang="en-US" b="0" i="1" smtClean="0">
                            <a:solidFill>
                              <a:srgbClr val="0008B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>
                    <a:solidFill>
                      <a:srgbClr val="0008B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2" name="AutoShape 13">
                  <a:extLst>
                    <a:ext uri="{FF2B5EF4-FFF2-40B4-BE49-F238E27FC236}">
                      <a16:creationId xmlns:a16="http://schemas.microsoft.com/office/drawing/2014/main" id="{8EF146AB-3B7F-C042-A32C-E7EE170EFD8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67570" y="5228020"/>
                  <a:ext cx="8264948" cy="425641"/>
                </a:xfrm>
                <a:prstGeom prst="roundRect">
                  <a:avLst>
                    <a:gd name="adj" fmla="val 16667"/>
                  </a:avLst>
                </a:prstGeom>
                <a:blipFill>
                  <a:blip r:embed="rId5"/>
                  <a:stretch>
                    <a:fillRect b="-5714"/>
                  </a:stretch>
                </a:blipFill>
                <a:ln w="19050">
                  <a:noFill/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AutoShape 13">
                <a:extLst>
                  <a:ext uri="{FF2B5EF4-FFF2-40B4-BE49-F238E27FC236}">
                    <a16:creationId xmlns:a16="http://schemas.microsoft.com/office/drawing/2014/main" id="{65486C52-917A-A082-9B6A-77FD074CD4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7570" y="614780"/>
                <a:ext cx="8466117" cy="1364951"/>
              </a:xfrm>
              <a:prstGeom prst="roundRect">
                <a:avLst>
                  <a:gd name="adj" fmla="val 16667"/>
                </a:avLst>
              </a:prstGeom>
              <a:noFill/>
              <a:ln w="19050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Ins="0" anchor="ctr"/>
              <a:lstStyle/>
              <a:p>
                <a:pPr>
                  <a:spcBef>
                    <a:spcPts val="600"/>
                  </a:spcBef>
                  <a:buClr>
                    <a:schemeClr val="tx1"/>
                  </a:buClr>
                  <a:buSzPct val="100000"/>
                </a:pPr>
                <a:r>
                  <a:rPr lang="en-US" u="sng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Newton-Raphson discovery</a:t>
                </a:r>
              </a:p>
              <a:p>
                <a:pPr>
                  <a:spcBef>
                    <a:spcPts val="600"/>
                  </a:spcBef>
                  <a:buClr>
                    <a:schemeClr val="tx1"/>
                  </a:buClr>
                  <a:buSzPct val="100000"/>
                </a:pP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Let  </a:t>
                </a:r>
                <a:r>
                  <a:rPr 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be a continuous and differentiable function;</a:t>
                </a:r>
                <a:endParaRPr lang="en-US" dirty="0">
                  <a:cs typeface="Times New Roman" panose="02020603050405020304" pitchFamily="18" charset="0"/>
                </a:endParaRPr>
              </a:p>
              <a:p>
                <a:pPr>
                  <a:spcBef>
                    <a:spcPts val="600"/>
                  </a:spcBef>
                  <a:buClr>
                    <a:schemeClr val="tx1"/>
                  </a:buClr>
                  <a:buSzPct val="100000"/>
                </a:pPr>
                <a:r>
                  <a:rPr lang="en-US" dirty="0">
                    <a:solidFill>
                      <a:srgbClr val="0008B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If </a:t>
                </a:r>
                <a:r>
                  <a:rPr lang="en-US" sz="1600" i="1" dirty="0">
                    <a:solidFill>
                      <a:srgbClr val="0008B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</a:t>
                </a:r>
                <a:r>
                  <a:rPr lang="en-US" dirty="0">
                    <a:solidFill>
                      <a:srgbClr val="0008B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an approximate solution of </a:t>
                </a:r>
                <a:r>
                  <a:rPr lang="en-US" i="1" dirty="0">
                    <a:solidFill>
                      <a:srgbClr val="0008B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600" i="1">
                            <a:solidFill>
                              <a:srgbClr val="0008B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rgbClr val="0008B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</m:d>
                    <m:r>
                      <a:rPr lang="en-US" sz="1600" i="1">
                        <a:solidFill>
                          <a:srgbClr val="0008B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=0</m:t>
                    </m:r>
                  </m:oMath>
                </a14:m>
                <a:r>
                  <a:rPr lang="en-US" dirty="0">
                    <a:solidFill>
                      <a:srgbClr val="0008B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then 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rgbClr val="0008B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𝑔</m:t>
                    </m:r>
                    <m:r>
                      <a:rPr lang="en-US" sz="1600" i="1">
                        <a:solidFill>
                          <a:srgbClr val="0008B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f>
                      <m:fPr>
                        <m:ctrlPr>
                          <a:rPr lang="en-US" sz="1600" i="1">
                            <a:solidFill>
                              <a:srgbClr val="0008B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1600" i="1">
                            <a:solidFill>
                              <a:srgbClr val="0008B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sz="1600" i="1">
                                <a:solidFill>
                                  <a:srgbClr val="0008B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>
                                <a:solidFill>
                                  <a:srgbClr val="0008B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𝑔</m:t>
                            </m:r>
                          </m:e>
                        </m:d>
                      </m:num>
                      <m:den>
                        <m:sSup>
                          <m:sSupPr>
                            <m:ctrlPr>
                              <a:rPr lang="en-US" sz="1600" i="1">
                                <a:solidFill>
                                  <a:srgbClr val="0008B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1600" i="1">
                                <a:solidFill>
                                  <a:srgbClr val="0008B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𝑓</m:t>
                            </m:r>
                          </m:e>
                          <m:sup>
                            <m:r>
                              <a:rPr lang="en-US" sz="1600" i="1">
                                <a:solidFill>
                                  <a:srgbClr val="0008B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′</m:t>
                            </m:r>
                          </m:sup>
                        </m:sSup>
                        <m:d>
                          <m:dPr>
                            <m:ctrlPr>
                              <a:rPr lang="en-US" sz="1600" i="1">
                                <a:solidFill>
                                  <a:srgbClr val="0008B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>
                                <a:solidFill>
                                  <a:srgbClr val="0008B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𝑔</m:t>
                            </m:r>
                          </m:e>
                        </m:d>
                      </m:den>
                    </m:f>
                    <m:r>
                      <a:rPr lang="en-US" sz="1600">
                        <a:solidFill>
                          <a:srgbClr val="0008B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rgbClr val="0008B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is a better solution.</a:t>
                </a:r>
              </a:p>
            </p:txBody>
          </p:sp>
        </mc:Choice>
        <mc:Fallback xmlns="">
          <p:sp>
            <p:nvSpPr>
              <p:cNvPr id="5" name="AutoShape 13">
                <a:extLst>
                  <a:ext uri="{FF2B5EF4-FFF2-40B4-BE49-F238E27FC236}">
                    <a16:creationId xmlns:a16="http://schemas.microsoft.com/office/drawing/2014/main" id="{65486C52-917A-A082-9B6A-77FD074CD4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67570" y="614780"/>
                <a:ext cx="8466117" cy="1364951"/>
              </a:xfrm>
              <a:prstGeom prst="roundRect">
                <a:avLst>
                  <a:gd name="adj" fmla="val 16667"/>
                </a:avLst>
              </a:prstGeom>
              <a:blipFill>
                <a:blip r:embed="rId6"/>
                <a:stretch>
                  <a:fillRect/>
                </a:stretch>
              </a:blipFill>
              <a:ln w="19050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70974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Approximation algorithms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Rectangle 3">
                <a:extLst>
                  <a:ext uri="{FF2B5EF4-FFF2-40B4-BE49-F238E27FC236}">
                    <a16:creationId xmlns:a16="http://schemas.microsoft.com/office/drawing/2014/main" id="{C3BEFA3B-CEAC-4249-9A3A-2F3DDE1492B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79105" y="809625"/>
                <a:ext cx="7985787" cy="190405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lnSpc>
                    <a:spcPts val="26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3399"/>
                  </a:buClr>
                  <a:buSzPct val="50000"/>
                  <a:buFont typeface="Monotype Sorts" charset="2"/>
                  <a:defRPr kumimoji="1" sz="2800">
                    <a:solidFill>
                      <a:srgbClr val="003399"/>
                    </a:solidFill>
                    <a:latin typeface="+mn-lt"/>
                    <a:ea typeface="ＭＳ Ｐゴシック" charset="-128"/>
                    <a:cs typeface="ＭＳ Ｐゴシック" charset="-128"/>
                  </a:defRPr>
                </a:lvl1pPr>
                <a:lvl2pPr marL="346075" indent="-231775" algn="l" rtl="0" eaLnBrk="0" fontAlgn="base" hangingPunct="0">
                  <a:lnSpc>
                    <a:spcPts val="26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SzPct val="50000"/>
                  <a:buFont typeface="Monotype Sorts" charset="2"/>
                  <a:buChar char="n"/>
                  <a:defRPr kumimoji="1" sz="2400">
                    <a:solidFill>
                      <a:schemeClr val="tx1"/>
                    </a:solidFill>
                    <a:latin typeface="+mn-lt"/>
                    <a:ea typeface="ＭＳ Ｐゴシック" charset="-128"/>
                  </a:defRPr>
                </a:lvl2pPr>
                <a:lvl3pPr marL="627063" indent="-166688" algn="l" rtl="0" eaLnBrk="0" fontAlgn="base" hangingPunct="0">
                  <a:lnSpc>
                    <a:spcPts val="26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SzPct val="80000"/>
                  <a:buChar char="–"/>
                  <a:defRPr kumimoji="1" sz="2000">
                    <a:solidFill>
                      <a:schemeClr val="tx1"/>
                    </a:solidFill>
                    <a:latin typeface="+mn-lt"/>
                    <a:ea typeface="ＭＳ Ｐゴシック" charset="-128"/>
                  </a:defRPr>
                </a:lvl3pPr>
                <a:lvl4pPr marL="1147763" indent="-404813" algn="l" rtl="0" eaLnBrk="0" fontAlgn="base" hangingPunct="0">
                  <a:lnSpc>
                    <a:spcPts val="26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charset="2"/>
                  <a:buChar char="!"/>
                  <a:defRPr kumimoji="1" sz="1800">
                    <a:solidFill>
                      <a:schemeClr val="tx1"/>
                    </a:solidFill>
                    <a:latin typeface="+mn-lt"/>
                    <a:ea typeface="ＭＳ Ｐゴシック" charset="-128"/>
                  </a:defRPr>
                </a:lvl4pPr>
                <a:lvl5pPr marL="1539875" indent="-169863" algn="l" rtl="0" eaLnBrk="0" fontAlgn="base" hangingPunct="0">
                  <a:lnSpc>
                    <a:spcPts val="26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–"/>
                  <a:defRPr kumimoji="1" sz="1800">
                    <a:solidFill>
                      <a:schemeClr val="tx1"/>
                    </a:solidFill>
                    <a:latin typeface="+mn-lt"/>
                    <a:ea typeface="ＭＳ Ｐゴシック" charset="-128"/>
                  </a:defRPr>
                </a:lvl5pPr>
                <a:lvl6pPr marL="1997075" indent="-169863" algn="l" rtl="0" eaLnBrk="0" fontAlgn="base" hangingPunct="0">
                  <a:lnSpc>
                    <a:spcPts val="26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–"/>
                  <a:defRPr kumimoji="1" sz="1800">
                    <a:solidFill>
                      <a:schemeClr val="tx1"/>
                    </a:solidFill>
                    <a:latin typeface="+mn-lt"/>
                    <a:ea typeface="ＭＳ Ｐゴシック" charset="-128"/>
                  </a:defRPr>
                </a:lvl6pPr>
                <a:lvl7pPr marL="2454275" indent="-169863" algn="l" rtl="0" eaLnBrk="0" fontAlgn="base" hangingPunct="0">
                  <a:lnSpc>
                    <a:spcPts val="26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–"/>
                  <a:defRPr kumimoji="1" sz="1800">
                    <a:solidFill>
                      <a:schemeClr val="tx1"/>
                    </a:solidFill>
                    <a:latin typeface="+mn-lt"/>
                    <a:ea typeface="ＭＳ Ｐゴシック" charset="-128"/>
                  </a:defRPr>
                </a:lvl7pPr>
                <a:lvl8pPr marL="2911475" indent="-169863" algn="l" rtl="0" eaLnBrk="0" fontAlgn="base" hangingPunct="0">
                  <a:lnSpc>
                    <a:spcPts val="26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–"/>
                  <a:defRPr kumimoji="1" sz="1800">
                    <a:solidFill>
                      <a:schemeClr val="tx1"/>
                    </a:solidFill>
                    <a:latin typeface="+mn-lt"/>
                    <a:ea typeface="ＭＳ Ｐゴシック" charset="-128"/>
                  </a:defRPr>
                </a:lvl8pPr>
                <a:lvl9pPr marL="3368675" indent="-169863" algn="l" rtl="0" eaLnBrk="0" fontAlgn="base" hangingPunct="0">
                  <a:lnSpc>
                    <a:spcPts val="26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–"/>
                  <a:defRPr kumimoji="1" sz="1800">
                    <a:solidFill>
                      <a:schemeClr val="tx1"/>
                    </a:solidFill>
                    <a:latin typeface="+mn-lt"/>
                    <a:ea typeface="ＭＳ Ｐゴシック" charset="-128"/>
                  </a:defRPr>
                </a:lvl9pPr>
              </a:lstStyle>
              <a:p>
                <a:pPr>
                  <a:lnSpc>
                    <a:spcPts val="2160"/>
                  </a:lnSpc>
                  <a:spcBef>
                    <a:spcPts val="600"/>
                  </a:spcBef>
                </a:pPr>
                <a:r>
                  <a:rPr lang="en-US" sz="2000" u="sng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Typical challenge</a:t>
                </a:r>
                <a:endParaRPr lang="en-US" sz="1800" u="sng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12700" indent="-12700">
                  <a:lnSpc>
                    <a:spcPts val="2160"/>
                  </a:lnSpc>
                  <a:spcBef>
                    <a:spcPts val="600"/>
                  </a:spcBef>
                </a:pPr>
                <a:r>
                  <a:rPr lang="en-US" sz="18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Finding the root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</m:oMath>
                </a14:m>
                <a:r>
                  <a:rPr lang="en-US" sz="18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where a given function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𝑓</m:t>
                    </m:r>
                    <m:d>
                      <m:dPr>
                        <m:ctrlPr>
                          <a:rPr lang="en-US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</m:d>
                    <m:r>
                      <a:rPr lang="en-US" sz="1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 0</m:t>
                    </m:r>
                    <m:r>
                      <a:rPr lang="en-US" sz="1800" b="0" i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.</m:t>
                    </m:r>
                  </m:oMath>
                </a14:m>
                <a:endParaRPr lang="en-US" sz="1800" b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12700" indent="-12700">
                  <a:lnSpc>
                    <a:spcPts val="2160"/>
                  </a:lnSpc>
                  <a:spcBef>
                    <a:spcPts val="600"/>
                  </a:spcBef>
                </a:pPr>
                <a:r>
                  <a:rPr lang="en-US" sz="18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One of the most important tasks in science and engineering.</a:t>
                </a:r>
              </a:p>
              <a:p>
                <a:pPr marL="12700" indent="-12700">
                  <a:lnSpc>
                    <a:spcPts val="2160"/>
                  </a:lnSpc>
                  <a:spcBef>
                    <a:spcPts val="600"/>
                  </a:spcBef>
                </a:pPr>
                <a:r>
                  <a:rPr lang="en-US" sz="18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Instead of finding the exact </a:t>
                </a:r>
                <a:r>
                  <a:rPr lang="en-US" sz="1800" i="1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sz="18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we’ll settle for efficiently finding a number </a:t>
                </a:r>
                <a:r>
                  <a:rPr lang="en-US" sz="1800" i="1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</a:t>
                </a:r>
                <a:br>
                  <a:rPr lang="en-US" sz="18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sz="18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which can be made to be </a:t>
                </a:r>
                <a:r>
                  <a:rPr lang="en-US" sz="1800" i="1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as close as we want</a:t>
                </a:r>
                <a:r>
                  <a:rPr lang="en-US" sz="18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to </a:t>
                </a:r>
                <a:r>
                  <a:rPr lang="en-US" sz="1800" i="1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sz="18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13" name="Rectangle 3">
                <a:extLst>
                  <a:ext uri="{FF2B5EF4-FFF2-40B4-BE49-F238E27FC236}">
                    <a16:creationId xmlns:a16="http://schemas.microsoft.com/office/drawing/2014/main" id="{C3BEFA3B-CEAC-4249-9A3A-2F3DDE1492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79105" y="809625"/>
                <a:ext cx="7985787" cy="1904055"/>
              </a:xfrm>
              <a:prstGeom prst="rect">
                <a:avLst/>
              </a:prstGeom>
              <a:blipFill>
                <a:blip r:embed="rId2"/>
                <a:stretch>
                  <a:fillRect l="-794" t="-2649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A94EBFB4-1701-C43D-5456-34625B646B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9106" y="2640463"/>
            <a:ext cx="7985787" cy="171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rgbClr val="003399"/>
              </a:buClr>
              <a:buSzPct val="50000"/>
              <a:buFont typeface="Monotype Sorts" charset="2"/>
              <a:defRPr kumimoji="1" sz="2800">
                <a:solidFill>
                  <a:srgbClr val="003399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346075" indent="-231775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627063" indent="-166688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0000"/>
              <a:buChar char="–"/>
              <a:defRPr kumimoji="1" sz="20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147763" indent="-40481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charset="2"/>
              <a:buChar char="!"/>
              <a:defRPr kumimoji="1" sz="1800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15398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 sz="1800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19970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 sz="1800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4542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 sz="1800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29114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 sz="1800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3686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 sz="1800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>
              <a:lnSpc>
                <a:spcPts val="2160"/>
              </a:lnSpc>
              <a:spcBef>
                <a:spcPts val="600"/>
              </a:spcBef>
            </a:pPr>
            <a:r>
              <a:rPr lang="en-US" sz="2000" u="sng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Numeric algorithms</a:t>
            </a:r>
            <a:endParaRPr lang="en-US" sz="1800" u="sng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00000"/>
              </a:lnSpc>
              <a:spcBef>
                <a:spcPts val="12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Sequential search</a:t>
            </a:r>
          </a:p>
          <a:p>
            <a:pPr marL="285750" indent="-285750">
              <a:lnSpc>
                <a:spcPct val="100000"/>
              </a:lnSpc>
              <a:spcBef>
                <a:spcPts val="12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Bisection</a:t>
            </a:r>
          </a:p>
          <a:p>
            <a:pPr marL="285750" indent="-285750">
              <a:lnSpc>
                <a:spcPct val="100000"/>
              </a:lnSpc>
              <a:spcBef>
                <a:spcPts val="12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Newton - Raphson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3">
                <a:extLst>
                  <a:ext uri="{FF2B5EF4-FFF2-40B4-BE49-F238E27FC236}">
                    <a16:creationId xmlns:a16="http://schemas.microsoft.com/office/drawing/2014/main" id="{1BDF29D1-07AB-0D50-9001-A71CCD899F3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85858" y="4476138"/>
                <a:ext cx="8175536" cy="171216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lnSpc>
                    <a:spcPts val="26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3399"/>
                  </a:buClr>
                  <a:buSzPct val="50000"/>
                  <a:buFont typeface="Monotype Sorts" charset="2"/>
                  <a:defRPr kumimoji="1" sz="2800">
                    <a:solidFill>
                      <a:srgbClr val="003399"/>
                    </a:solidFill>
                    <a:latin typeface="+mn-lt"/>
                    <a:ea typeface="ＭＳ Ｐゴシック" charset="-128"/>
                    <a:cs typeface="ＭＳ Ｐゴシック" charset="-128"/>
                  </a:defRPr>
                </a:lvl1pPr>
                <a:lvl2pPr marL="346075" indent="-231775" algn="l" rtl="0" eaLnBrk="0" fontAlgn="base" hangingPunct="0">
                  <a:lnSpc>
                    <a:spcPts val="26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SzPct val="50000"/>
                  <a:buFont typeface="Monotype Sorts" charset="2"/>
                  <a:buChar char="n"/>
                  <a:defRPr kumimoji="1" sz="2400">
                    <a:solidFill>
                      <a:schemeClr val="tx1"/>
                    </a:solidFill>
                    <a:latin typeface="+mn-lt"/>
                    <a:ea typeface="ＭＳ Ｐゴシック" charset="-128"/>
                  </a:defRPr>
                </a:lvl2pPr>
                <a:lvl3pPr marL="627063" indent="-166688" algn="l" rtl="0" eaLnBrk="0" fontAlgn="base" hangingPunct="0">
                  <a:lnSpc>
                    <a:spcPts val="26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SzPct val="80000"/>
                  <a:buChar char="–"/>
                  <a:defRPr kumimoji="1" sz="2000">
                    <a:solidFill>
                      <a:schemeClr val="tx1"/>
                    </a:solidFill>
                    <a:latin typeface="+mn-lt"/>
                    <a:ea typeface="ＭＳ Ｐゴシック" charset="-128"/>
                  </a:defRPr>
                </a:lvl3pPr>
                <a:lvl4pPr marL="1147763" indent="-404813" algn="l" rtl="0" eaLnBrk="0" fontAlgn="base" hangingPunct="0">
                  <a:lnSpc>
                    <a:spcPts val="26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charset="2"/>
                  <a:buChar char="!"/>
                  <a:defRPr kumimoji="1" sz="1800">
                    <a:solidFill>
                      <a:schemeClr val="tx1"/>
                    </a:solidFill>
                    <a:latin typeface="+mn-lt"/>
                    <a:ea typeface="ＭＳ Ｐゴシック" charset="-128"/>
                  </a:defRPr>
                </a:lvl4pPr>
                <a:lvl5pPr marL="1539875" indent="-169863" algn="l" rtl="0" eaLnBrk="0" fontAlgn="base" hangingPunct="0">
                  <a:lnSpc>
                    <a:spcPts val="26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–"/>
                  <a:defRPr kumimoji="1" sz="1800">
                    <a:solidFill>
                      <a:schemeClr val="tx1"/>
                    </a:solidFill>
                    <a:latin typeface="+mn-lt"/>
                    <a:ea typeface="ＭＳ Ｐゴシック" charset="-128"/>
                  </a:defRPr>
                </a:lvl5pPr>
                <a:lvl6pPr marL="1997075" indent="-169863" algn="l" rtl="0" eaLnBrk="0" fontAlgn="base" hangingPunct="0">
                  <a:lnSpc>
                    <a:spcPts val="26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–"/>
                  <a:defRPr kumimoji="1" sz="1800">
                    <a:solidFill>
                      <a:schemeClr val="tx1"/>
                    </a:solidFill>
                    <a:latin typeface="+mn-lt"/>
                    <a:ea typeface="ＭＳ Ｐゴシック" charset="-128"/>
                  </a:defRPr>
                </a:lvl6pPr>
                <a:lvl7pPr marL="2454275" indent="-169863" algn="l" rtl="0" eaLnBrk="0" fontAlgn="base" hangingPunct="0">
                  <a:lnSpc>
                    <a:spcPts val="26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–"/>
                  <a:defRPr kumimoji="1" sz="1800">
                    <a:solidFill>
                      <a:schemeClr val="tx1"/>
                    </a:solidFill>
                    <a:latin typeface="+mn-lt"/>
                    <a:ea typeface="ＭＳ Ｐゴシック" charset="-128"/>
                  </a:defRPr>
                </a:lvl7pPr>
                <a:lvl8pPr marL="2911475" indent="-169863" algn="l" rtl="0" eaLnBrk="0" fontAlgn="base" hangingPunct="0">
                  <a:lnSpc>
                    <a:spcPts val="26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–"/>
                  <a:defRPr kumimoji="1" sz="1800">
                    <a:solidFill>
                      <a:schemeClr val="tx1"/>
                    </a:solidFill>
                    <a:latin typeface="+mn-lt"/>
                    <a:ea typeface="ＭＳ Ｐゴシック" charset="-128"/>
                  </a:defRPr>
                </a:lvl8pPr>
                <a:lvl9pPr marL="3368675" indent="-169863" algn="l" rtl="0" eaLnBrk="0" fontAlgn="base" hangingPunct="0">
                  <a:lnSpc>
                    <a:spcPts val="26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–"/>
                  <a:defRPr kumimoji="1" sz="1800">
                    <a:solidFill>
                      <a:schemeClr val="tx1"/>
                    </a:solidFill>
                    <a:latin typeface="+mn-lt"/>
                    <a:ea typeface="ＭＳ Ｐゴシック" charset="-128"/>
                  </a:defRPr>
                </a:lvl9pPr>
              </a:lstStyle>
              <a:p>
                <a:pPr>
                  <a:lnSpc>
                    <a:spcPts val="2160"/>
                  </a:lnSpc>
                  <a:spcBef>
                    <a:spcPts val="600"/>
                  </a:spcBef>
                </a:pPr>
                <a:r>
                  <a:rPr lang="en-US" sz="2000" u="sng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Approach</a:t>
                </a:r>
                <a:endParaRPr lang="en-US" sz="1800" u="sng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1200"/>
                  </a:spcBef>
                  <a:buClr>
                    <a:schemeClr val="tx1"/>
                  </a:buClr>
                  <a:buSzPct val="100000"/>
                </a:pPr>
                <a:r>
                  <a:rPr lang="en-US" sz="18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We’ll show how these algorithms are used to compute </a:t>
                </a:r>
                <a14:m>
                  <m:oMath xmlns:m="http://schemas.openxmlformats.org/officeDocument/2006/math">
                    <m:r>
                      <a:rPr lang="en-US" sz="1800" b="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𝑓</m:t>
                    </m:r>
                    <m:d>
                      <m:dPr>
                        <m:ctrlPr>
                          <a:rPr lang="en-US" sz="1800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1800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</m:d>
                    <m:r>
                      <a:rPr lang="en-US" sz="1800" b="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 </m:t>
                    </m:r>
                    <m:rad>
                      <m:radPr>
                        <m:degHide m:val="on"/>
                        <m:ctrlPr>
                          <a:rPr lang="en-US" sz="1800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radPr>
                      <m:deg/>
                      <m:e>
                        <m:r>
                          <a:rPr lang="en-US" sz="1800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</m:rad>
                  </m:oMath>
                </a14:m>
                <a:endParaRPr lang="en-US" sz="18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1200"/>
                  </a:spcBef>
                  <a:buClr>
                    <a:schemeClr val="tx1"/>
                  </a:buClr>
                  <a:buSzPct val="100000"/>
                </a:pPr>
                <a:r>
                  <a:rPr lang="en-US" sz="18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We’ll then show how they can be used to compute the roots of functions in general.</a:t>
                </a:r>
              </a:p>
            </p:txBody>
          </p:sp>
        </mc:Choice>
        <mc:Fallback xmlns="">
          <p:sp>
            <p:nvSpPr>
              <p:cNvPr id="8" name="Rectangle 3">
                <a:extLst>
                  <a:ext uri="{FF2B5EF4-FFF2-40B4-BE49-F238E27FC236}">
                    <a16:creationId xmlns:a16="http://schemas.microsoft.com/office/drawing/2014/main" id="{1BDF29D1-07AB-0D50-9001-A71CCD899F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85858" y="4476138"/>
                <a:ext cx="8175536" cy="1712162"/>
              </a:xfrm>
              <a:prstGeom prst="rect">
                <a:avLst/>
              </a:prstGeom>
              <a:blipFill>
                <a:blip r:embed="rId3"/>
                <a:stretch>
                  <a:fillRect l="-775" t="-2941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EAE5A6F5-84AB-690B-74F4-7ACE1F73431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484" t="29086" r="12973" b="15892"/>
          <a:stretch/>
        </p:blipFill>
        <p:spPr>
          <a:xfrm>
            <a:off x="4744804" y="2634344"/>
            <a:ext cx="2341795" cy="1708605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8CEA95F-9CE7-0670-B4A6-79ADBA2ED293}"/>
              </a:ext>
            </a:extLst>
          </p:cNvPr>
          <p:cNvCxnSpPr>
            <a:cxnSpLocks/>
          </p:cNvCxnSpPr>
          <p:nvPr/>
        </p:nvCxnSpPr>
        <p:spPr bwMode="auto">
          <a:xfrm>
            <a:off x="4988858" y="3676905"/>
            <a:ext cx="2380130" cy="0"/>
          </a:xfrm>
          <a:prstGeom prst="straightConnector1">
            <a:avLst/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solid"/>
            <a:round/>
            <a:headEnd type="arrow"/>
            <a:tailEnd type="triangle"/>
          </a:ln>
          <a:effectLst/>
        </p:spPr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A212739-EE8E-66F9-AB13-A6C62165767A}"/>
              </a:ext>
            </a:extLst>
          </p:cNvPr>
          <p:cNvCxnSpPr>
            <a:cxnSpLocks/>
          </p:cNvCxnSpPr>
          <p:nvPr/>
        </p:nvCxnSpPr>
        <p:spPr bwMode="auto">
          <a:xfrm>
            <a:off x="6078071" y="2634344"/>
            <a:ext cx="0" cy="1836956"/>
          </a:xfrm>
          <a:prstGeom prst="straightConnector1">
            <a:avLst/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solid"/>
            <a:round/>
            <a:headEnd type="arrow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606F7CA-C9B5-A065-9AA6-EC224724A806}"/>
                  </a:ext>
                </a:extLst>
              </p:cNvPr>
              <p:cNvSpPr txBox="1"/>
              <p:nvPr/>
            </p:nvSpPr>
            <p:spPr>
              <a:xfrm>
                <a:off x="6886902" y="2713684"/>
                <a:ext cx="55132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𝑓</m:t>
                      </m:r>
                      <m:r>
                        <a:rPr lang="en-US" sz="1800" b="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sz="1800" b="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𝑥</m:t>
                      </m:r>
                      <m:r>
                        <a:rPr lang="en-US" sz="1800" b="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606F7CA-C9B5-A065-9AA6-EC224724A8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6902" y="2713684"/>
                <a:ext cx="551329" cy="369332"/>
              </a:xfrm>
              <a:prstGeom prst="rect">
                <a:avLst/>
              </a:prstGeom>
              <a:blipFill>
                <a:blip r:embed="rId5"/>
                <a:stretch>
                  <a:fillRect l="-4545" r="-18182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Oval 17">
            <a:extLst>
              <a:ext uri="{FF2B5EF4-FFF2-40B4-BE49-F238E27FC236}">
                <a16:creationId xmlns:a16="http://schemas.microsoft.com/office/drawing/2014/main" id="{013CA8A6-51BB-8C2B-31C1-3E96A4E45DAD}"/>
              </a:ext>
            </a:extLst>
          </p:cNvPr>
          <p:cNvSpPr/>
          <p:nvPr/>
        </p:nvSpPr>
        <p:spPr bwMode="auto">
          <a:xfrm>
            <a:off x="6416653" y="3631563"/>
            <a:ext cx="84679" cy="90683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mic Sans MS" charset="0"/>
              <a:ea typeface="ＭＳ Ｐゴシック" charset="-128"/>
              <a:cs typeface="ＭＳ Ｐゴシック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428A575-0979-09E8-7E9C-68916D710A27}"/>
                  </a:ext>
                </a:extLst>
              </p:cNvPr>
              <p:cNvSpPr txBox="1"/>
              <p:nvPr/>
            </p:nvSpPr>
            <p:spPr>
              <a:xfrm>
                <a:off x="6396154" y="3705038"/>
                <a:ext cx="21396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428A575-0979-09E8-7E9C-68916D710A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6154" y="3705038"/>
                <a:ext cx="213969" cy="276999"/>
              </a:xfrm>
              <a:prstGeom prst="rect">
                <a:avLst/>
              </a:prstGeom>
              <a:blipFill>
                <a:blip r:embed="rId6"/>
                <a:stretch>
                  <a:fillRect l="-22222" r="-22222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16348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506F013-8F41-F64F-28C4-B958456D34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2392" y="783027"/>
            <a:ext cx="6540936" cy="3534973"/>
          </a:xfrm>
          <a:prstGeom prst="rect">
            <a:avLst/>
          </a:prstGeom>
          <a:solidFill>
            <a:schemeClr val="bg1"/>
          </a:solidFill>
          <a:ln w="15875">
            <a:solidFill>
              <a:schemeClr val="tx1">
                <a:alpha val="2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lIns="182880" tIns="72000" rIns="0" bIns="72000" anchor="t" anchorCtr="0">
            <a:prstTxWarp prst="textNoShape">
              <a:avLst/>
            </a:prstTxWarp>
            <a:noAutofit/>
          </a:bodyPr>
          <a:lstStyle/>
          <a:p>
            <a:pPr>
              <a:spcBef>
                <a:spcPts val="300"/>
              </a:spcBef>
            </a:pPr>
            <a:r>
              <a:rPr lang="en-US" sz="1200" dirty="0">
                <a:solidFill>
                  <a:srgbClr val="3F7F5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Uses Newton-Raphson search to approximate sqrt(x).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public class Sqrt3 {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public static void main(String args[]) {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   double x = 16;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   double epsilon = 0.01;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   int stepCounter = 0;</a:t>
            </a:r>
            <a:r>
              <a:rPr lang="en-IL" sz="120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   double g = x / 2;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solidFill>
                  <a:srgbClr val="0008B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while (Math.abs(g * g - x) &gt; epsilon) {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solidFill>
                  <a:srgbClr val="0008B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stepCounter++;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solidFill>
                  <a:srgbClr val="0008B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g = g - (g * g - x) / (2 * g);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solidFill>
                  <a:srgbClr val="0008B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System.out.</a:t>
            </a:r>
            <a:r>
              <a:rPr lang="en-US" sz="1200">
                <a:solidFill>
                  <a:srgbClr val="0008B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println</a:t>
            </a:r>
            <a:r>
              <a:rPr lang="en-US" sz="1200" dirty="0">
                <a:solidFill>
                  <a:srgbClr val="0008B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("Step " + stepCounter + ": g = " + g);</a:t>
            </a:r>
          </a:p>
          <a:p>
            <a:pPr>
              <a:spcBef>
                <a:spcPts val="300"/>
              </a:spcBef>
            </a:pPr>
            <a:r>
              <a:rPr lang="en-IL" sz="1200">
                <a:solidFill>
                  <a:srgbClr val="0008B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}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   System.out.</a:t>
            </a:r>
            <a:r>
              <a:rPr lang="en-US" sz="1200">
                <a:latin typeface="Consolas" panose="020B0609020204030204" pitchFamily="49" charset="0"/>
                <a:cs typeface="Consolas" panose="020B0609020204030204" pitchFamily="49" charset="0"/>
              </a:rPr>
              <a:t>println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("Square root (approx.) = " + g);</a:t>
            </a:r>
          </a:p>
          <a:p>
            <a:pPr>
              <a:spcBef>
                <a:spcPts val="300"/>
              </a:spcBef>
            </a:pPr>
            <a:r>
              <a:rPr lang="en-IL" sz="1200">
                <a:latin typeface="Consolas" panose="020B0609020204030204" pitchFamily="49" charset="0"/>
                <a:cs typeface="Consolas" panose="020B0609020204030204" pitchFamily="49" charset="0"/>
              </a:rPr>
              <a:t>   }</a:t>
            </a:r>
          </a:p>
          <a:p>
            <a:pPr>
              <a:spcBef>
                <a:spcPts val="300"/>
              </a:spcBef>
            </a:pPr>
            <a:r>
              <a:rPr lang="en-IL" sz="120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Newton-Raphson method</a:t>
            </a:r>
            <a:endParaRPr kumimoji="0" lang="en-US" sz="18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8F7319A-12F3-5317-8C77-EACF6C80F4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26658" y="4047683"/>
            <a:ext cx="3832039" cy="1181662"/>
          </a:xfrm>
          <a:prstGeom prst="rect">
            <a:avLst/>
          </a:prstGeom>
          <a:solidFill>
            <a:schemeClr val="bg1">
              <a:lumMod val="95000"/>
            </a:schemeClr>
          </a:solidFill>
          <a:ln w="15875">
            <a:solidFill>
              <a:schemeClr val="tx1">
                <a:alpha val="2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lIns="144000" tIns="72000" rIns="0" bIns="0" anchor="t" anchorCtr="0">
            <a:prstTxWarp prst="textNoShape">
              <a:avLst/>
            </a:prstTxWarp>
            <a:noAutofit/>
          </a:bodyPr>
          <a:lstStyle/>
          <a:p>
            <a:pPr>
              <a:spcBef>
                <a:spcPts val="1200"/>
              </a:spcBef>
            </a:pP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  <a:ea typeface="Menlo"/>
                <a:cs typeface="Consolas" panose="020B0609020204030204" pitchFamily="49" charset="0"/>
              </a:rPr>
              <a:t>% java Sqrt3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Menlo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3F7F5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(x = 16)</a:t>
            </a:r>
            <a:endParaRPr lang="en-US" sz="1200" b="1" dirty="0">
              <a:solidFill>
                <a:srgbClr val="000000"/>
              </a:solidFill>
              <a:latin typeface="Consolas" panose="020B0609020204030204" pitchFamily="49" charset="0"/>
              <a:ea typeface="Menlo"/>
              <a:cs typeface="Consolas" panose="020B060902020403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Menlo"/>
                <a:cs typeface="Consolas" panose="020B0609020204030204" pitchFamily="49" charset="0"/>
              </a:rPr>
              <a:t>Step 1: g = 5.0</a:t>
            </a:r>
          </a:p>
          <a:p>
            <a:pPr>
              <a:spcBef>
                <a:spcPts val="200"/>
              </a:spcBef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Menlo"/>
                <a:cs typeface="Consolas" panose="020B0609020204030204" pitchFamily="49" charset="0"/>
              </a:rPr>
              <a:t>Step 2: g = 4.1</a:t>
            </a:r>
          </a:p>
          <a:p>
            <a:pPr>
              <a:spcBef>
                <a:spcPts val="200"/>
              </a:spcBef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Menlo"/>
                <a:cs typeface="Consolas" panose="020B0609020204030204" pitchFamily="49" charset="0"/>
              </a:rPr>
              <a:t>Step 3: g = 4.001219512195122</a:t>
            </a:r>
          </a:p>
          <a:p>
            <a:pPr>
              <a:spcBef>
                <a:spcPts val="200"/>
              </a:spcBef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Menlo"/>
                <a:cs typeface="Consolas" panose="020B0609020204030204" pitchFamily="49" charset="0"/>
              </a:rPr>
              <a:t>Square root (approx.) = 4.001219512195122</a:t>
            </a:r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D270797-3025-B1CA-B3D8-FEC358134711}"/>
              </a:ext>
            </a:extLst>
          </p:cNvPr>
          <p:cNvGrpSpPr/>
          <p:nvPr/>
        </p:nvGrpSpPr>
        <p:grpSpPr>
          <a:xfrm>
            <a:off x="4897736" y="3175171"/>
            <a:ext cx="3832039" cy="3240377"/>
            <a:chOff x="4897736" y="3175171"/>
            <a:chExt cx="3832039" cy="3240377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82E24AEA-C578-D373-7C37-FC16E295E0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97736" y="4809857"/>
              <a:ext cx="3832039" cy="160569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5875">
              <a:solidFill>
                <a:schemeClr val="tx1">
                  <a:alpha val="20000"/>
                </a:scheme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txBody>
            <a:bodyPr lIns="144000" tIns="72000" rIns="0" bIns="0" anchor="t" anchorCtr="0">
              <a:prstTxWarp prst="textNoShape">
                <a:avLst/>
              </a:prstTxWarp>
              <a:noAutofit/>
            </a:bodyPr>
            <a:lstStyle/>
            <a:p>
              <a:pPr>
                <a:spcBef>
                  <a:spcPts val="1200"/>
                </a:spcBef>
              </a:pPr>
              <a:r>
                <a:rPr lang="en-US" sz="1200" b="1" dirty="0">
                  <a:solidFill>
                    <a:srgbClr val="000000"/>
                  </a:solidFill>
                  <a:latin typeface="Consolas" panose="020B0609020204030204" pitchFamily="49" charset="0"/>
                  <a:ea typeface="Menlo"/>
                  <a:cs typeface="Consolas" panose="020B0609020204030204" pitchFamily="49" charset="0"/>
                </a:rPr>
                <a:t>% java Sqrt3</a:t>
              </a:r>
              <a:r>
                <a:rPr lang="en-US" sz="1200" dirty="0">
                  <a:solidFill>
                    <a:srgbClr val="000000"/>
                  </a:solidFill>
                  <a:latin typeface="Consolas" panose="020B0609020204030204" pitchFamily="49" charset="0"/>
                  <a:ea typeface="Menlo"/>
                  <a:cs typeface="Consolas" panose="020B0609020204030204" pitchFamily="49" charset="0"/>
                </a:rPr>
                <a:t> </a:t>
              </a:r>
              <a:r>
                <a:rPr lang="en-US" sz="1200" dirty="0">
                  <a:solidFill>
                    <a:srgbClr val="3F7F5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(x = 105)</a:t>
              </a:r>
              <a:endParaRPr lang="en-US" sz="1200" b="1" dirty="0">
                <a:solidFill>
                  <a:srgbClr val="000000"/>
                </a:solidFill>
                <a:latin typeface="Consolas" panose="020B0609020204030204" pitchFamily="49" charset="0"/>
                <a:ea typeface="Menlo"/>
                <a:cs typeface="Consolas" panose="020B0609020204030204" pitchFamily="49" charset="0"/>
              </a:endParaRPr>
            </a:p>
            <a:p>
              <a:pPr>
                <a:spcBef>
                  <a:spcPts val="600"/>
                </a:spcBef>
              </a:pPr>
              <a:r>
                <a:rPr lang="en-US" sz="1200" dirty="0">
                  <a:solidFill>
                    <a:srgbClr val="000000"/>
                  </a:solidFill>
                  <a:latin typeface="Consolas" panose="020B0609020204030204" pitchFamily="49" charset="0"/>
                  <a:ea typeface="Menlo"/>
                  <a:cs typeface="Consolas" panose="020B0609020204030204" pitchFamily="49" charset="0"/>
                </a:rPr>
                <a:t>Step 1: g = 27.25</a:t>
              </a:r>
            </a:p>
            <a:p>
              <a:pPr>
                <a:spcBef>
                  <a:spcPts val="200"/>
                </a:spcBef>
              </a:pPr>
              <a:r>
                <a:rPr lang="en-US" sz="1200" dirty="0">
                  <a:solidFill>
                    <a:srgbClr val="000000"/>
                  </a:solidFill>
                  <a:latin typeface="Consolas" panose="020B0609020204030204" pitchFamily="49" charset="0"/>
                  <a:ea typeface="Menlo"/>
                  <a:cs typeface="Consolas" panose="020B0609020204030204" pitchFamily="49" charset="0"/>
                </a:rPr>
                <a:t>Step 2: g = 15.551605504587156</a:t>
              </a:r>
            </a:p>
            <a:p>
              <a:pPr>
                <a:spcBef>
                  <a:spcPts val="200"/>
                </a:spcBef>
              </a:pPr>
              <a:r>
                <a:rPr lang="en-US" sz="1200" dirty="0">
                  <a:solidFill>
                    <a:srgbClr val="000000"/>
                  </a:solidFill>
                  <a:latin typeface="Consolas" panose="020B0609020204030204" pitchFamily="49" charset="0"/>
                  <a:ea typeface="Menlo"/>
                  <a:cs typeface="Consolas" panose="020B0609020204030204" pitchFamily="49" charset="0"/>
                </a:rPr>
                <a:t>Step 3: g = 11.151659989960418</a:t>
              </a:r>
            </a:p>
            <a:p>
              <a:pPr>
                <a:spcBef>
                  <a:spcPts val="200"/>
                </a:spcBef>
              </a:pPr>
              <a:r>
                <a:rPr lang="en-US" sz="1200" dirty="0">
                  <a:solidFill>
                    <a:srgbClr val="000000"/>
                  </a:solidFill>
                  <a:latin typeface="Consolas" panose="020B0609020204030204" pitchFamily="49" charset="0"/>
                  <a:ea typeface="Menlo"/>
                  <a:cs typeface="Consolas" panose="020B0609020204030204" pitchFamily="49" charset="0"/>
                </a:rPr>
                <a:t>Step 4: g = 10.283649283522411</a:t>
              </a:r>
            </a:p>
            <a:p>
              <a:pPr>
                <a:spcBef>
                  <a:spcPts val="200"/>
                </a:spcBef>
              </a:pPr>
              <a:r>
                <a:rPr lang="en-US" sz="1200" dirty="0">
                  <a:solidFill>
                    <a:srgbClr val="000000"/>
                  </a:solidFill>
                  <a:latin typeface="Consolas" panose="020B0609020204030204" pitchFamily="49" charset="0"/>
                  <a:ea typeface="Menlo"/>
                  <a:cs typeface="Consolas" panose="020B0609020204030204" pitchFamily="49" charset="0"/>
                </a:rPr>
                <a:t>Step 5: g = 10.247016247636102</a:t>
              </a:r>
            </a:p>
            <a:p>
              <a:pPr>
                <a:spcBef>
                  <a:spcPts val="200"/>
                </a:spcBef>
              </a:pPr>
              <a:r>
                <a:rPr lang="en-US" sz="1200" dirty="0">
                  <a:solidFill>
                    <a:srgbClr val="000000"/>
                  </a:solidFill>
                  <a:latin typeface="Consolas" panose="020B0609020204030204" pitchFamily="49" charset="0"/>
                  <a:ea typeface="Menlo"/>
                  <a:cs typeface="Consolas" panose="020B0609020204030204" pitchFamily="49" charset="0"/>
                </a:rPr>
                <a:t>Square root (approx.) = 10.247016247636102</a:t>
              </a:r>
              <a:endParaRPr lang="en-US" sz="12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5A019B25-1C5B-9ADB-0903-DC4F20364FBF}"/>
                </a:ext>
              </a:extLst>
            </p:cNvPr>
            <p:cNvGrpSpPr/>
            <p:nvPr/>
          </p:nvGrpSpPr>
          <p:grpSpPr>
            <a:xfrm>
              <a:off x="7305396" y="3175171"/>
              <a:ext cx="1223892" cy="1388757"/>
              <a:chOff x="7228243" y="2040243"/>
              <a:chExt cx="1223892" cy="1388757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82982F86-3ECE-7C8C-27FA-514832F287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228243" y="2630823"/>
                <a:ext cx="892302" cy="798177"/>
              </a:xfrm>
              <a:prstGeom prst="rect">
                <a:avLst/>
              </a:prstGeom>
            </p:spPr>
          </p:pic>
          <p:sp>
            <p:nvSpPr>
              <p:cNvPr id="6" name="Rounded Rectangular Callout 5">
                <a:extLst>
                  <a:ext uri="{FF2B5EF4-FFF2-40B4-BE49-F238E27FC236}">
                    <a16:creationId xmlns:a16="http://schemas.microsoft.com/office/drawing/2014/main" id="{8074F2BA-21F6-ADC2-8BDF-820AB0AF1189}"/>
                  </a:ext>
                </a:extLst>
              </p:cNvPr>
              <p:cNvSpPr/>
              <p:nvPr/>
            </p:nvSpPr>
            <p:spPr bwMode="auto">
              <a:xfrm>
                <a:off x="7788954" y="2040243"/>
                <a:ext cx="663181" cy="344652"/>
              </a:xfrm>
              <a:prstGeom prst="wedgeRoundRectCallout">
                <a:avLst>
                  <a:gd name="adj1" fmla="val -35183"/>
                  <a:gd name="adj2" fmla="val 102271"/>
                  <a:gd name="adj3" fmla="val 16667"/>
                </a:avLst>
              </a:prstGeom>
              <a:solidFill>
                <a:srgbClr val="FFE9C4"/>
              </a:solidFill>
              <a:ln w="19050">
                <a:noFill/>
                <a:round/>
                <a:headEnd/>
                <a:tailEnd/>
              </a:ln>
              <a:effectLst/>
            </p:spPr>
            <p:txBody>
              <a:bodyPr tIns="0" bIns="0" anchor="ctr"/>
              <a:lstStyle/>
              <a:p>
                <a:pPr algn="ctr">
                  <a:spcBef>
                    <a:spcPts val="300"/>
                  </a:spcBef>
                  <a:buClr>
                    <a:schemeClr val="tx1"/>
                  </a:buClr>
                  <a:buSzPct val="100000"/>
                </a:pPr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Wow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69788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Approximation algorithms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Rectangle 3">
                <a:extLst>
                  <a:ext uri="{FF2B5EF4-FFF2-40B4-BE49-F238E27FC236}">
                    <a16:creationId xmlns:a16="http://schemas.microsoft.com/office/drawing/2014/main" id="{C3BEFA3B-CEAC-4249-9A3A-2F3DDE1492B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24773" y="1035760"/>
                <a:ext cx="6436148" cy="463352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lnSpc>
                    <a:spcPts val="26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3399"/>
                  </a:buClr>
                  <a:buSzPct val="50000"/>
                  <a:buFont typeface="Monotype Sorts" charset="2"/>
                  <a:defRPr kumimoji="1" sz="2800">
                    <a:solidFill>
                      <a:srgbClr val="003399"/>
                    </a:solidFill>
                    <a:latin typeface="+mn-lt"/>
                    <a:ea typeface="ＭＳ Ｐゴシック" charset="-128"/>
                    <a:cs typeface="ＭＳ Ｐゴシック" charset="-128"/>
                  </a:defRPr>
                </a:lvl1pPr>
                <a:lvl2pPr marL="346075" indent="-231775" algn="l" rtl="0" eaLnBrk="0" fontAlgn="base" hangingPunct="0">
                  <a:lnSpc>
                    <a:spcPts val="26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SzPct val="50000"/>
                  <a:buFont typeface="Monotype Sorts" charset="2"/>
                  <a:buChar char="n"/>
                  <a:defRPr kumimoji="1" sz="2400">
                    <a:solidFill>
                      <a:schemeClr val="tx1"/>
                    </a:solidFill>
                    <a:latin typeface="+mn-lt"/>
                    <a:ea typeface="ＭＳ Ｐゴシック" charset="-128"/>
                  </a:defRPr>
                </a:lvl2pPr>
                <a:lvl3pPr marL="627063" indent="-166688" algn="l" rtl="0" eaLnBrk="0" fontAlgn="base" hangingPunct="0">
                  <a:lnSpc>
                    <a:spcPts val="26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SzPct val="80000"/>
                  <a:buChar char="–"/>
                  <a:defRPr kumimoji="1" sz="2000">
                    <a:solidFill>
                      <a:schemeClr val="tx1"/>
                    </a:solidFill>
                    <a:latin typeface="+mn-lt"/>
                    <a:ea typeface="ＭＳ Ｐゴシック" charset="-128"/>
                  </a:defRPr>
                </a:lvl3pPr>
                <a:lvl4pPr marL="1147763" indent="-404813" algn="l" rtl="0" eaLnBrk="0" fontAlgn="base" hangingPunct="0">
                  <a:lnSpc>
                    <a:spcPts val="26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charset="2"/>
                  <a:buChar char="!"/>
                  <a:defRPr kumimoji="1" sz="1800">
                    <a:solidFill>
                      <a:schemeClr val="tx1"/>
                    </a:solidFill>
                    <a:latin typeface="+mn-lt"/>
                    <a:ea typeface="ＭＳ Ｐゴシック" charset="-128"/>
                  </a:defRPr>
                </a:lvl4pPr>
                <a:lvl5pPr marL="1539875" indent="-169863" algn="l" rtl="0" eaLnBrk="0" fontAlgn="base" hangingPunct="0">
                  <a:lnSpc>
                    <a:spcPts val="26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–"/>
                  <a:defRPr kumimoji="1" sz="1800">
                    <a:solidFill>
                      <a:schemeClr val="tx1"/>
                    </a:solidFill>
                    <a:latin typeface="+mn-lt"/>
                    <a:ea typeface="ＭＳ Ｐゴシック" charset="-128"/>
                  </a:defRPr>
                </a:lvl5pPr>
                <a:lvl6pPr marL="1997075" indent="-169863" algn="l" rtl="0" eaLnBrk="0" fontAlgn="base" hangingPunct="0">
                  <a:lnSpc>
                    <a:spcPts val="26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–"/>
                  <a:defRPr kumimoji="1" sz="1800">
                    <a:solidFill>
                      <a:schemeClr val="tx1"/>
                    </a:solidFill>
                    <a:latin typeface="+mn-lt"/>
                    <a:ea typeface="ＭＳ Ｐゴシック" charset="-128"/>
                  </a:defRPr>
                </a:lvl6pPr>
                <a:lvl7pPr marL="2454275" indent="-169863" algn="l" rtl="0" eaLnBrk="0" fontAlgn="base" hangingPunct="0">
                  <a:lnSpc>
                    <a:spcPts val="26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–"/>
                  <a:defRPr kumimoji="1" sz="1800">
                    <a:solidFill>
                      <a:schemeClr val="tx1"/>
                    </a:solidFill>
                    <a:latin typeface="+mn-lt"/>
                    <a:ea typeface="ＭＳ Ｐゴシック" charset="-128"/>
                  </a:defRPr>
                </a:lvl7pPr>
                <a:lvl8pPr marL="2911475" indent="-169863" algn="l" rtl="0" eaLnBrk="0" fontAlgn="base" hangingPunct="0">
                  <a:lnSpc>
                    <a:spcPts val="26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–"/>
                  <a:defRPr kumimoji="1" sz="1800">
                    <a:solidFill>
                      <a:schemeClr val="tx1"/>
                    </a:solidFill>
                    <a:latin typeface="+mn-lt"/>
                    <a:ea typeface="ＭＳ Ｐゴシック" charset="-128"/>
                  </a:defRPr>
                </a:lvl8pPr>
                <a:lvl9pPr marL="3368675" indent="-169863" algn="l" rtl="0" eaLnBrk="0" fontAlgn="base" hangingPunct="0">
                  <a:lnSpc>
                    <a:spcPts val="26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–"/>
                  <a:defRPr kumimoji="1" sz="1800">
                    <a:solidFill>
                      <a:schemeClr val="tx1"/>
                    </a:solidFill>
                    <a:latin typeface="+mn-lt"/>
                    <a:ea typeface="ＭＳ Ｐゴシック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ts val="600"/>
                  </a:spcBef>
                </a:pPr>
                <a:r>
                  <a:rPr lang="en-US" sz="1800" u="sng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Task</a:t>
                </a:r>
                <a:r>
                  <a:rPr lang="en-US" sz="18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Find </a:t>
                </a:r>
                <a:r>
                  <a:rPr lang="en-US" sz="1800" i="1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sz="18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so that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𝑓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</m:d>
                    <m:r>
                      <a:rPr lang="en-US" sz="1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=0</m:t>
                    </m:r>
                  </m:oMath>
                </a14:m>
                <a:endParaRPr lang="en-US" sz="18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0000"/>
                  </a:lnSpc>
                  <a:spcBef>
                    <a:spcPts val="600"/>
                  </a:spcBef>
                </a:pPr>
                <a:endParaRPr lang="en-US" sz="1800" u="sng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1200"/>
                  </a:spcBef>
                  <a:buClr>
                    <a:schemeClr val="tx1"/>
                  </a:buClr>
                  <a:buSzPct val="100000"/>
                </a:pPr>
                <a:r>
                  <a:rPr lang="en-US" sz="1800" u="sng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Sequential search</a:t>
                </a:r>
              </a:p>
              <a:p>
                <a:pPr marL="488950" lvl="1" indent="-217488">
                  <a:lnSpc>
                    <a:spcPct val="100000"/>
                  </a:lnSpc>
                  <a:spcBef>
                    <a:spcPts val="1200"/>
                  </a:spcBef>
                  <a:buSzPct val="100000"/>
                  <a:buFont typeface="Arial" panose="020B0604020202020204" pitchFamily="34" charset="0"/>
                  <a:buChar char="•"/>
                </a:pPr>
                <a:r>
                  <a:rPr lang="en-US" sz="16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 any function</a:t>
                </a:r>
              </a:p>
              <a:p>
                <a:pPr marL="488950" lvl="1" indent="-217488">
                  <a:lnSpc>
                    <a:spcPct val="100000"/>
                  </a:lnSpc>
                  <a:spcBef>
                    <a:spcPts val="1200"/>
                  </a:spcBef>
                  <a:buSzPct val="100000"/>
                  <a:buFont typeface="Arial" panose="020B0604020202020204" pitchFamily="34" charset="0"/>
                  <a:buChar char="•"/>
                </a:pPr>
                <a:r>
                  <a:rPr lang="en-US" sz="16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Linear running time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1800"/>
                  </a:spcBef>
                  <a:buClr>
                    <a:schemeClr val="tx1"/>
                  </a:buClr>
                  <a:buSzPct val="100000"/>
                </a:pPr>
                <a:r>
                  <a:rPr lang="en-US" sz="1800" u="sng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Bi-section search</a:t>
                </a:r>
              </a:p>
              <a:p>
                <a:pPr marL="488950" lvl="1" indent="-217488">
                  <a:lnSpc>
                    <a:spcPct val="100000"/>
                  </a:lnSpc>
                  <a:spcBef>
                    <a:spcPts val="1200"/>
                  </a:spcBef>
                  <a:buSzPct val="100000"/>
                  <a:buFont typeface="Arial" panose="020B0604020202020204" pitchFamily="34" charset="0"/>
                  <a:buChar char="•"/>
                </a:pPr>
                <a:r>
                  <a:rPr lang="en-US" sz="16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 monotonic functions </a:t>
                </a:r>
              </a:p>
              <a:p>
                <a:pPr marL="488950" lvl="1" indent="-217488">
                  <a:lnSpc>
                    <a:spcPct val="100000"/>
                  </a:lnSpc>
                  <a:spcBef>
                    <a:spcPts val="1200"/>
                  </a:spcBef>
                  <a:buSzPct val="100000"/>
                  <a:buFont typeface="Arial" panose="020B0604020202020204" pitchFamily="34" charset="0"/>
                  <a:buChar char="•"/>
                </a:pPr>
                <a:r>
                  <a:rPr lang="en-US" sz="16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Logarithmic running time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1800"/>
                  </a:spcBef>
                  <a:buClr>
                    <a:schemeClr val="tx1"/>
                  </a:buClr>
                  <a:buSzPct val="100000"/>
                </a:pPr>
                <a:r>
                  <a:rPr lang="en-US" sz="1800" u="sng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Newton-Raphson</a:t>
                </a:r>
              </a:p>
              <a:p>
                <a:pPr marL="488950" lvl="1" indent="-217488">
                  <a:lnSpc>
                    <a:spcPct val="100000"/>
                  </a:lnSpc>
                  <a:spcBef>
                    <a:spcPts val="1200"/>
                  </a:spcBef>
                  <a:buSzPct val="100000"/>
                  <a:buFont typeface="Arial" panose="020B0604020202020204" pitchFamily="34" charset="0"/>
                  <a:buChar char="•"/>
                </a:pPr>
                <a:r>
                  <a:rPr lang="en-US" sz="16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 continuous and differentiable functions</a:t>
                </a:r>
              </a:p>
              <a:p>
                <a:pPr marL="488950" lvl="1" indent="-217488">
                  <a:lnSpc>
                    <a:spcPct val="100000"/>
                  </a:lnSpc>
                  <a:spcBef>
                    <a:spcPts val="1200"/>
                  </a:spcBef>
                  <a:buSzPct val="100000"/>
                  <a:buFont typeface="Arial" panose="020B0604020202020204" pitchFamily="34" charset="0"/>
                  <a:buChar char="•"/>
                </a:pPr>
                <a:r>
                  <a:rPr lang="en-US" sz="16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Fastest running time</a:t>
                </a:r>
              </a:p>
            </p:txBody>
          </p:sp>
        </mc:Choice>
        <mc:Fallback xmlns="">
          <p:sp>
            <p:nvSpPr>
              <p:cNvPr id="113" name="Rectangle 3">
                <a:extLst>
                  <a:ext uri="{FF2B5EF4-FFF2-40B4-BE49-F238E27FC236}">
                    <a16:creationId xmlns:a16="http://schemas.microsoft.com/office/drawing/2014/main" id="{C3BEFA3B-CEAC-4249-9A3A-2F3DDE1492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24773" y="1035760"/>
                <a:ext cx="6436148" cy="4633520"/>
              </a:xfrm>
              <a:prstGeom prst="rect">
                <a:avLst/>
              </a:prstGeom>
              <a:blipFill>
                <a:blip r:embed="rId2"/>
                <a:stretch>
                  <a:fillRect l="-787" t="-546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37ED1EF9-8763-A042-B6D4-4BEA60D1BE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7372" y="5108122"/>
            <a:ext cx="502427" cy="44942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659D8FF-A19D-EC43-B117-92D7279C41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5270" y="3689546"/>
            <a:ext cx="836718" cy="43584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1D179F7-D922-A849-8A3F-1BDC1334F2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48685" y="2311356"/>
            <a:ext cx="502427" cy="527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623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3" name="Picture 2" descr="OPENOA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0660" name="Rectangle 5"/>
          <p:cNvSpPr>
            <a:spLocks noChangeArrowheads="1"/>
          </p:cNvSpPr>
          <p:nvPr/>
        </p:nvSpPr>
        <p:spPr bwMode="auto">
          <a:xfrm>
            <a:off x="152400" y="76200"/>
            <a:ext cx="28956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CC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l">
              <a:defRPr/>
            </a:pPr>
            <a:r>
              <a:rPr lang="en-US" sz="1400" dirty="0">
                <a:latin typeface="Times New Roman"/>
                <a:cs typeface="Times New Roman"/>
              </a:rPr>
              <a:t>Introduction to Computer Science</a:t>
            </a:r>
          </a:p>
          <a:p>
            <a:pPr algn="l">
              <a:defRPr/>
            </a:pPr>
            <a:r>
              <a:rPr lang="en-US" sz="1400" dirty="0">
                <a:latin typeface="Times New Roman"/>
                <a:cs typeface="Times New Roman"/>
              </a:rPr>
              <a:t>Shimon Schocken</a:t>
            </a:r>
          </a:p>
          <a:p>
            <a:pPr algn="l">
              <a:defRPr/>
            </a:pPr>
            <a:r>
              <a:rPr lang="en-US" sz="1400" dirty="0">
                <a:latin typeface="Times New Roman"/>
                <a:cs typeface="Times New Roman"/>
              </a:rPr>
              <a:t>IDC Herzliya</a:t>
            </a:r>
          </a:p>
        </p:txBody>
      </p:sp>
      <p:sp>
        <p:nvSpPr>
          <p:cNvPr id="70661" name="Rectangle 7"/>
          <p:cNvSpPr>
            <a:spLocks noChangeArrowheads="1"/>
          </p:cNvSpPr>
          <p:nvPr/>
        </p:nvSpPr>
        <p:spPr bwMode="auto">
          <a:xfrm>
            <a:off x="3287152" y="1740285"/>
            <a:ext cx="2409788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pPr algn="ctr">
              <a:defRPr/>
            </a:pPr>
            <a:r>
              <a:rPr lang="en-US" sz="2000" dirty="0">
                <a:solidFill>
                  <a:srgbClr val="737373"/>
                </a:solidFill>
                <a:latin typeface="Times New Roman"/>
                <a:cs typeface="Times New Roman"/>
              </a:rPr>
              <a:t>Lecture 3-1</a:t>
            </a:r>
            <a:endParaRPr lang="en-US" sz="2800" dirty="0">
              <a:latin typeface="Times New Roman"/>
              <a:cs typeface="Times New Roman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951258" y="2144746"/>
            <a:ext cx="29532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1200"/>
              </a:spcBef>
            </a:pPr>
            <a:r>
              <a:rPr lang="en-US" sz="3600" dirty="0">
                <a:latin typeface="Times New Roman"/>
                <a:cs typeface="Times New Roman"/>
              </a:rPr>
              <a:t>Functions</a:t>
            </a:r>
          </a:p>
        </p:txBody>
      </p:sp>
      <p:grpSp>
        <p:nvGrpSpPr>
          <p:cNvPr id="29" name="Group 28"/>
          <p:cNvGrpSpPr/>
          <p:nvPr/>
        </p:nvGrpSpPr>
        <p:grpSpPr>
          <a:xfrm>
            <a:off x="2043390" y="2935074"/>
            <a:ext cx="5057220" cy="1590481"/>
            <a:chOff x="1721810" y="3236709"/>
            <a:chExt cx="5993366" cy="2080048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 rotWithShape="1">
            <a:blip r:embed="rId4" cstate="print"/>
            <a:srcRect t="-1" b="22597"/>
            <a:stretch/>
          </p:blipFill>
          <p:spPr>
            <a:xfrm>
              <a:off x="3347264" y="3237114"/>
              <a:ext cx="2204828" cy="1705912"/>
            </a:xfrm>
            <a:prstGeom prst="rect">
              <a:avLst/>
            </a:prstGeom>
          </p:spPr>
        </p:pic>
        <p:sp>
          <p:nvSpPr>
            <p:cNvPr id="12" name="Rectangle 8"/>
            <p:cNvSpPr>
              <a:spLocks noChangeArrowheads="1"/>
            </p:cNvSpPr>
            <p:nvPr/>
          </p:nvSpPr>
          <p:spPr bwMode="auto">
            <a:xfrm rot="617349">
              <a:off x="4057086" y="4049668"/>
              <a:ext cx="255357" cy="604610"/>
            </a:xfrm>
            <a:prstGeom prst="rect">
              <a:avLst/>
            </a:prstGeom>
            <a:noFill/>
            <a:ln w="15875">
              <a:noFill/>
              <a:miter lim="800000"/>
              <a:headEnd/>
              <a:tailEnd/>
            </a:ln>
            <a:effectLst/>
          </p:spPr>
          <p:txBody>
            <a:bodyPr wrap="square" lIns="92075" tIns="46038" rIns="92075" bIns="46038">
              <a:prstTxWarp prst="textNoShape">
                <a:avLst/>
              </a:prstTxWarp>
              <a:spAutoFit/>
            </a:bodyPr>
            <a:lstStyle/>
            <a:p>
              <a:r>
                <a:rPr kumimoji="1" lang="en-US" sz="2400" i="1" dirty="0">
                  <a:solidFill>
                    <a:schemeClr val="bg1"/>
                  </a:solidFill>
                  <a:latin typeface="Times" charset="0"/>
                </a:rPr>
                <a:t>f</a:t>
              </a:r>
            </a:p>
          </p:txBody>
        </p:sp>
        <p:sp>
          <p:nvSpPr>
            <p:cNvPr id="26" name="Rectangle 25"/>
            <p:cNvSpPr/>
            <p:nvPr/>
          </p:nvSpPr>
          <p:spPr bwMode="auto">
            <a:xfrm>
              <a:off x="1721810" y="3236709"/>
              <a:ext cx="1625454" cy="1705912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30" name="Rectangle 29"/>
            <p:cNvSpPr/>
            <p:nvPr/>
          </p:nvSpPr>
          <p:spPr bwMode="auto">
            <a:xfrm>
              <a:off x="5552092" y="3236709"/>
              <a:ext cx="2163084" cy="1705912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charset="0"/>
                <a:ea typeface="ＭＳ Ｐゴシック" charset="-128"/>
                <a:cs typeface="ＭＳ Ｐゴシック" charset="-128"/>
              </a:endParaRPr>
            </a:p>
          </p:txBody>
        </p:sp>
        <p:cxnSp>
          <p:nvCxnSpPr>
            <p:cNvPr id="8" name="AutoShape 4"/>
            <p:cNvCxnSpPr>
              <a:cxnSpLocks noChangeShapeType="1"/>
            </p:cNvCxnSpPr>
            <p:nvPr/>
          </p:nvCxnSpPr>
          <p:spPr bwMode="auto">
            <a:xfrm>
              <a:off x="2328409" y="4446390"/>
              <a:ext cx="698235" cy="0"/>
            </a:xfrm>
            <a:prstGeom prst="straightConnector1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9" name="AutoShape 5"/>
            <p:cNvCxnSpPr>
              <a:cxnSpLocks noChangeShapeType="1"/>
            </p:cNvCxnSpPr>
            <p:nvPr/>
          </p:nvCxnSpPr>
          <p:spPr bwMode="auto">
            <a:xfrm>
              <a:off x="2328409" y="4090070"/>
              <a:ext cx="699822" cy="0"/>
            </a:xfrm>
            <a:prstGeom prst="straightConnector1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10" name="AutoShape 6"/>
            <p:cNvCxnSpPr>
              <a:cxnSpLocks noChangeShapeType="1"/>
            </p:cNvCxnSpPr>
            <p:nvPr/>
          </p:nvCxnSpPr>
          <p:spPr bwMode="auto">
            <a:xfrm>
              <a:off x="2328409" y="3740004"/>
              <a:ext cx="707760" cy="0"/>
            </a:xfrm>
            <a:prstGeom prst="straightConnector1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sp>
          <p:nvSpPr>
            <p:cNvPr id="13" name="Rectangle 9"/>
            <p:cNvSpPr>
              <a:spLocks noChangeArrowheads="1"/>
            </p:cNvSpPr>
            <p:nvPr/>
          </p:nvSpPr>
          <p:spPr bwMode="auto">
            <a:xfrm>
              <a:off x="1956423" y="3470369"/>
              <a:ext cx="405059" cy="462307"/>
            </a:xfrm>
            <a:prstGeom prst="rect">
              <a:avLst/>
            </a:prstGeom>
            <a:noFill/>
            <a:ln w="1587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prstTxWarp prst="textNoShape">
                <a:avLst/>
              </a:prstTxWarp>
              <a:spAutoFit/>
            </a:bodyPr>
            <a:lstStyle/>
            <a:p>
              <a:r>
                <a:rPr kumimoji="1" lang="en-US" sz="2400" i="1" dirty="0">
                  <a:latin typeface="Times" charset="0"/>
                </a:rPr>
                <a:t>x</a:t>
              </a:r>
            </a:p>
          </p:txBody>
        </p:sp>
        <p:sp>
          <p:nvSpPr>
            <p:cNvPr id="14" name="Rectangle 10"/>
            <p:cNvSpPr>
              <a:spLocks noChangeArrowheads="1"/>
            </p:cNvSpPr>
            <p:nvPr/>
          </p:nvSpPr>
          <p:spPr bwMode="auto">
            <a:xfrm>
              <a:off x="1958011" y="3798210"/>
              <a:ext cx="405059" cy="462307"/>
            </a:xfrm>
            <a:prstGeom prst="rect">
              <a:avLst/>
            </a:prstGeom>
            <a:noFill/>
            <a:ln w="1587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prstTxWarp prst="textNoShape">
                <a:avLst/>
              </a:prstTxWarp>
              <a:spAutoFit/>
            </a:bodyPr>
            <a:lstStyle/>
            <a:p>
              <a:r>
                <a:rPr kumimoji="1" lang="en-US" sz="2400" i="1" dirty="0">
                  <a:latin typeface="Times" charset="0"/>
                </a:rPr>
                <a:t>y</a:t>
              </a:r>
            </a:p>
          </p:txBody>
        </p:sp>
        <p:sp>
          <p:nvSpPr>
            <p:cNvPr id="15" name="Rectangle 11"/>
            <p:cNvSpPr>
              <a:spLocks noChangeArrowheads="1"/>
            </p:cNvSpPr>
            <p:nvPr/>
          </p:nvSpPr>
          <p:spPr bwMode="auto">
            <a:xfrm>
              <a:off x="1975473" y="4186280"/>
              <a:ext cx="388227" cy="462307"/>
            </a:xfrm>
            <a:prstGeom prst="rect">
              <a:avLst/>
            </a:prstGeom>
            <a:noFill/>
            <a:ln w="1587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prstTxWarp prst="textNoShape">
                <a:avLst/>
              </a:prstTxWarp>
              <a:spAutoFit/>
            </a:bodyPr>
            <a:lstStyle/>
            <a:p>
              <a:r>
                <a:rPr kumimoji="1" lang="en-US" sz="2400" i="1" dirty="0">
                  <a:latin typeface="Times" charset="0"/>
                </a:rPr>
                <a:t>z</a:t>
              </a:r>
            </a:p>
          </p:txBody>
        </p:sp>
        <p:cxnSp>
          <p:nvCxnSpPr>
            <p:cNvPr id="11" name="AutoShape 7"/>
            <p:cNvCxnSpPr>
              <a:cxnSpLocks noChangeShapeType="1"/>
              <a:stCxn id="18" idx="3"/>
            </p:cNvCxnSpPr>
            <p:nvPr/>
          </p:nvCxnSpPr>
          <p:spPr bwMode="auto">
            <a:xfrm>
              <a:off x="5552092" y="4090070"/>
              <a:ext cx="576527" cy="0"/>
            </a:xfrm>
            <a:prstGeom prst="straightConnector1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sp>
          <p:nvSpPr>
            <p:cNvPr id="16" name="Rectangle 12"/>
            <p:cNvSpPr>
              <a:spLocks noChangeArrowheads="1"/>
            </p:cNvSpPr>
            <p:nvPr/>
          </p:nvSpPr>
          <p:spPr bwMode="auto">
            <a:xfrm>
              <a:off x="6217519" y="3804430"/>
              <a:ext cx="1350492" cy="462307"/>
            </a:xfrm>
            <a:prstGeom prst="rect">
              <a:avLst/>
            </a:prstGeom>
            <a:noFill/>
            <a:ln w="1587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prstTxWarp prst="textNoShape">
                <a:avLst/>
              </a:prstTxWarp>
              <a:spAutoFit/>
            </a:bodyPr>
            <a:lstStyle/>
            <a:p>
              <a:r>
                <a:rPr kumimoji="1" lang="en-US" sz="2400" i="1" dirty="0">
                  <a:latin typeface="Times" charset="0"/>
                </a:rPr>
                <a:t>f </a:t>
              </a:r>
              <a:r>
                <a:rPr kumimoji="1" lang="en-US" sz="2400" dirty="0">
                  <a:latin typeface="Times" charset="0"/>
                </a:rPr>
                <a:t>(</a:t>
              </a:r>
              <a:r>
                <a:rPr kumimoji="1" lang="en-US" sz="2400" i="1" dirty="0">
                  <a:latin typeface="Times" charset="0"/>
                </a:rPr>
                <a:t>x, y, z</a:t>
              </a:r>
              <a:r>
                <a:rPr kumimoji="1" lang="en-US" sz="2400" dirty="0">
                  <a:latin typeface="Times" charset="0"/>
                </a:rPr>
                <a:t>)</a:t>
              </a:r>
              <a:endParaRPr kumimoji="1" lang="en-US" sz="2400" i="1" dirty="0">
                <a:latin typeface="Times" charset="0"/>
              </a:endParaRPr>
            </a:p>
          </p:txBody>
        </p:sp>
        <p:sp>
          <p:nvSpPr>
            <p:cNvPr id="32" name="Rectangle 31"/>
            <p:cNvSpPr/>
            <p:nvPr/>
          </p:nvSpPr>
          <p:spPr bwMode="auto">
            <a:xfrm>
              <a:off x="1721810" y="4943026"/>
              <a:ext cx="5993366" cy="373731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charset="0"/>
                <a:ea typeface="ＭＳ Ｐゴシック" charset="-128"/>
                <a:cs typeface="ＭＳ Ｐゴシック" charset="-128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F66F7479-B4E8-3E06-8BF3-6FE61D1457CA}"/>
              </a:ext>
            </a:extLst>
          </p:cNvPr>
          <p:cNvSpPr txBox="1"/>
          <p:nvPr/>
        </p:nvSpPr>
        <p:spPr>
          <a:xfrm>
            <a:off x="1926695" y="4640985"/>
            <a:ext cx="51923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1200"/>
              </a:spcBef>
            </a:pPr>
            <a:r>
              <a:rPr lang="en-US" dirty="0">
                <a:latin typeface="Times New Roman"/>
                <a:cs typeface="Times New Roman"/>
              </a:rPr>
              <a:t>(Functions in programming are related to,</a:t>
            </a:r>
            <a:br>
              <a:rPr lang="en-US" dirty="0">
                <a:latin typeface="Times New Roman"/>
                <a:cs typeface="Times New Roman"/>
              </a:rPr>
            </a:br>
            <a:r>
              <a:rPr lang="en-US" dirty="0">
                <a:latin typeface="Times New Roman"/>
                <a:cs typeface="Times New Roman"/>
              </a:rPr>
              <a:t>but quite different from, mathematical functions)</a:t>
            </a:r>
          </a:p>
        </p:txBody>
      </p:sp>
    </p:spTree>
    <p:extLst>
      <p:ext uri="{BB962C8B-B14F-4D97-AF65-F5344CB8AC3E}">
        <p14:creationId xmlns:p14="http://schemas.microsoft.com/office/powerpoint/2010/main" val="32511293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dirty="0">
                <a:ea typeface="ＭＳ Ｐゴシック" charset="-128"/>
                <a:cs typeface="ＭＳ Ｐゴシック" charset="-128"/>
              </a:rPr>
              <a:t>The big picture</a:t>
            </a:r>
          </a:p>
        </p:txBody>
      </p:sp>
      <p:sp>
        <p:nvSpPr>
          <p:cNvPr id="17412" name="Rectangle 3"/>
          <p:cNvSpPr>
            <a:spLocks noChangeArrowheads="1"/>
          </p:cNvSpPr>
          <p:nvPr/>
        </p:nvSpPr>
        <p:spPr bwMode="auto">
          <a:xfrm>
            <a:off x="3832225" y="2590800"/>
            <a:ext cx="1150938" cy="533400"/>
          </a:xfrm>
          <a:prstGeom prst="rect">
            <a:avLst/>
          </a:prstGeom>
          <a:solidFill>
            <a:schemeClr val="tx2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lIns="92075" tIns="46038" rIns="92075" bIns="46038" anchor="ctr">
            <a:prstTxWarp prst="textNoShape">
              <a:avLst/>
            </a:prstTxWarp>
          </a:bodyPr>
          <a:lstStyle/>
          <a:p>
            <a:pPr algn="ctr"/>
            <a:r>
              <a:rPr lang="en-US" dirty="0">
                <a:latin typeface="Times New Roman"/>
                <a:cs typeface="Times New Roman"/>
              </a:rPr>
              <a:t>objects</a:t>
            </a:r>
          </a:p>
        </p:txBody>
      </p:sp>
      <p:sp>
        <p:nvSpPr>
          <p:cNvPr id="17413" name="Rectangle 4"/>
          <p:cNvSpPr>
            <a:spLocks noChangeArrowheads="1"/>
          </p:cNvSpPr>
          <p:nvPr/>
        </p:nvSpPr>
        <p:spPr bwMode="auto">
          <a:xfrm>
            <a:off x="3322881" y="4191000"/>
            <a:ext cx="2085488" cy="533400"/>
          </a:xfrm>
          <a:prstGeom prst="rect">
            <a:avLst/>
          </a:prstGeom>
          <a:solidFill>
            <a:schemeClr val="tx2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lIns="92075" tIns="46038" rIns="92075" bIns="46038" anchor="ctr">
            <a:prstTxWarp prst="textNoShape">
              <a:avLst/>
            </a:prstTxWarp>
          </a:bodyPr>
          <a:lstStyle/>
          <a:p>
            <a:pPr algn="ctr"/>
            <a:r>
              <a:rPr lang="en-US" dirty="0">
                <a:latin typeface="Times New Roman"/>
                <a:cs typeface="Times New Roman"/>
              </a:rPr>
              <a:t>functions</a:t>
            </a:r>
          </a:p>
        </p:txBody>
      </p:sp>
      <p:sp>
        <p:nvSpPr>
          <p:cNvPr id="17414" name="Rectangle 5"/>
          <p:cNvSpPr>
            <a:spLocks noChangeArrowheads="1"/>
          </p:cNvSpPr>
          <p:nvPr/>
        </p:nvSpPr>
        <p:spPr bwMode="auto">
          <a:xfrm>
            <a:off x="2573986" y="3124200"/>
            <a:ext cx="3757387" cy="533400"/>
          </a:xfrm>
          <a:prstGeom prst="rect">
            <a:avLst/>
          </a:prstGeom>
          <a:solidFill>
            <a:schemeClr val="tx2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lIns="92075" tIns="46038" rIns="92075" bIns="46038" anchor="ctr">
            <a:prstTxWarp prst="textNoShape">
              <a:avLst/>
            </a:prstTxWarp>
          </a:bodyPr>
          <a:lstStyle/>
          <a:p>
            <a:pPr algn="ctr"/>
            <a:r>
              <a:rPr lang="en-US" dirty="0">
                <a:latin typeface="Times New Roman"/>
                <a:cs typeface="Times New Roman"/>
              </a:rPr>
              <a:t>handling graphics, sound, and images</a:t>
            </a:r>
          </a:p>
        </p:txBody>
      </p:sp>
      <p:sp>
        <p:nvSpPr>
          <p:cNvPr id="17415" name="Rectangle 6"/>
          <p:cNvSpPr>
            <a:spLocks noChangeArrowheads="1"/>
          </p:cNvSpPr>
          <p:nvPr/>
        </p:nvSpPr>
        <p:spPr bwMode="auto">
          <a:xfrm>
            <a:off x="3676332" y="3657600"/>
            <a:ext cx="1378585" cy="533400"/>
          </a:xfrm>
          <a:prstGeom prst="rect">
            <a:avLst/>
          </a:prstGeom>
          <a:solidFill>
            <a:schemeClr val="tx2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lIns="92075" tIns="46038" rIns="92075" bIns="46038" anchor="ctr">
            <a:prstTxWarp prst="textNoShape">
              <a:avLst/>
            </a:prstTxWarp>
          </a:bodyPr>
          <a:lstStyle/>
          <a:p>
            <a:pPr algn="ctr"/>
            <a:r>
              <a:rPr lang="en-US" dirty="0">
                <a:latin typeface="Times New Roman"/>
                <a:cs typeface="Times New Roman"/>
              </a:rPr>
              <a:t>arrays</a:t>
            </a:r>
          </a:p>
        </p:txBody>
      </p:sp>
      <p:sp>
        <p:nvSpPr>
          <p:cNvPr id="17416" name="Rectangle 7"/>
          <p:cNvSpPr>
            <a:spLocks noChangeArrowheads="1"/>
          </p:cNvSpPr>
          <p:nvPr/>
        </p:nvSpPr>
        <p:spPr bwMode="auto">
          <a:xfrm>
            <a:off x="2917825" y="4724400"/>
            <a:ext cx="2895600" cy="533400"/>
          </a:xfrm>
          <a:prstGeom prst="rect">
            <a:avLst/>
          </a:prstGeom>
          <a:solidFill>
            <a:schemeClr val="tx2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lIns="92075" tIns="46038" rIns="92075" bIns="46038" anchor="ctr">
            <a:prstTxWarp prst="textNoShape">
              <a:avLst/>
            </a:prstTxWarp>
          </a:bodyPr>
          <a:lstStyle/>
          <a:p>
            <a:pPr algn="ctr"/>
            <a:r>
              <a:rPr lang="en-US" dirty="0">
                <a:latin typeface="Times New Roman"/>
                <a:cs typeface="Times New Roman"/>
              </a:rPr>
              <a:t>conditionals and loops</a:t>
            </a:r>
          </a:p>
        </p:txBody>
      </p:sp>
      <p:sp>
        <p:nvSpPr>
          <p:cNvPr id="17417" name="Rectangle 8"/>
          <p:cNvSpPr>
            <a:spLocks noChangeArrowheads="1"/>
          </p:cNvSpPr>
          <p:nvPr/>
        </p:nvSpPr>
        <p:spPr bwMode="auto">
          <a:xfrm>
            <a:off x="3222625" y="5257800"/>
            <a:ext cx="1139825" cy="533400"/>
          </a:xfrm>
          <a:prstGeom prst="rect">
            <a:avLst/>
          </a:prstGeom>
          <a:solidFill>
            <a:schemeClr val="tx2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lIns="92075" tIns="46038" rIns="92075" bIns="46038" anchor="ctr">
            <a:prstTxWarp prst="textNoShape">
              <a:avLst/>
            </a:prstTxWarp>
          </a:bodyPr>
          <a:lstStyle/>
          <a:p>
            <a:pPr algn="ctr"/>
            <a:r>
              <a:rPr lang="en-US" dirty="0">
                <a:latin typeface="Times New Roman"/>
                <a:cs typeface="Times New Roman"/>
              </a:rPr>
              <a:t>Math</a:t>
            </a:r>
          </a:p>
        </p:txBody>
      </p:sp>
      <p:sp>
        <p:nvSpPr>
          <p:cNvPr id="17418" name="Rectangle 9"/>
          <p:cNvSpPr>
            <a:spLocks noChangeArrowheads="1"/>
          </p:cNvSpPr>
          <p:nvPr/>
        </p:nvSpPr>
        <p:spPr bwMode="auto">
          <a:xfrm>
            <a:off x="4362450" y="5257800"/>
            <a:ext cx="1150938" cy="533400"/>
          </a:xfrm>
          <a:prstGeom prst="rect">
            <a:avLst/>
          </a:prstGeom>
          <a:solidFill>
            <a:schemeClr val="tx2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lIns="92075" tIns="46038" rIns="92075" bIns="46038" anchor="ctr">
            <a:prstTxWarp prst="textNoShape">
              <a:avLst/>
            </a:prstTxWarp>
          </a:bodyPr>
          <a:lstStyle/>
          <a:p>
            <a:pPr algn="ctr"/>
            <a:r>
              <a:rPr lang="en-US" dirty="0">
                <a:latin typeface="Times New Roman"/>
                <a:cs typeface="Times New Roman"/>
              </a:rPr>
              <a:t>text I/O</a:t>
            </a:r>
          </a:p>
        </p:txBody>
      </p:sp>
      <p:sp>
        <p:nvSpPr>
          <p:cNvPr id="17419" name="Rectangle 10"/>
          <p:cNvSpPr>
            <a:spLocks noChangeArrowheads="1"/>
          </p:cNvSpPr>
          <p:nvPr/>
        </p:nvSpPr>
        <p:spPr bwMode="auto">
          <a:xfrm>
            <a:off x="4365625" y="5791200"/>
            <a:ext cx="2051051" cy="533400"/>
          </a:xfrm>
          <a:prstGeom prst="rect">
            <a:avLst/>
          </a:prstGeom>
          <a:solidFill>
            <a:schemeClr val="tx2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lIns="92075" tIns="46038" rIns="92075" bIns="46038" anchor="ctr">
            <a:prstTxWarp prst="textNoShape">
              <a:avLst/>
            </a:prstTxWarp>
          </a:bodyPr>
          <a:lstStyle/>
          <a:p>
            <a:pPr algn="ctr"/>
            <a:r>
              <a:rPr lang="he-IL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variables</a:t>
            </a:r>
          </a:p>
        </p:txBody>
      </p:sp>
      <p:sp>
        <p:nvSpPr>
          <p:cNvPr id="17420" name="Rectangle 11"/>
          <p:cNvSpPr>
            <a:spLocks noChangeArrowheads="1"/>
          </p:cNvSpPr>
          <p:nvPr/>
        </p:nvSpPr>
        <p:spPr bwMode="auto">
          <a:xfrm>
            <a:off x="2161008" y="5791200"/>
            <a:ext cx="2201442" cy="533400"/>
          </a:xfrm>
          <a:prstGeom prst="rect">
            <a:avLst/>
          </a:prstGeom>
          <a:solidFill>
            <a:schemeClr val="tx2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lIns="92075" tIns="46038" rIns="92075" bIns="46038" anchor="ctr">
            <a:prstTxWarp prst="textNoShape">
              <a:avLst/>
            </a:prstTxWarp>
          </a:bodyPr>
          <a:lstStyle/>
          <a:p>
            <a:pPr algn="ctr"/>
            <a:r>
              <a:rPr lang="en-US" dirty="0">
                <a:latin typeface="Times New Roman"/>
                <a:cs typeface="Times New Roman"/>
              </a:rPr>
              <a:t>primitive data types</a:t>
            </a:r>
          </a:p>
        </p:txBody>
      </p:sp>
      <p:sp>
        <p:nvSpPr>
          <p:cNvPr id="17422" name="Oval 14"/>
          <p:cNvSpPr>
            <a:spLocks noChangeArrowheads="1"/>
          </p:cNvSpPr>
          <p:nvPr/>
        </p:nvSpPr>
        <p:spPr bwMode="auto">
          <a:xfrm>
            <a:off x="1129228" y="838200"/>
            <a:ext cx="6776093" cy="1752600"/>
          </a:xfrm>
          <a:prstGeom prst="ellipse">
            <a:avLst/>
          </a:prstGeom>
          <a:solidFill>
            <a:srgbClr val="C0C0C0">
              <a:alpha val="80000"/>
            </a:srgbClr>
          </a:solidFill>
          <a:ln w="9525">
            <a:noFill/>
            <a:round/>
            <a:headEnd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1600" dirty="0">
              <a:latin typeface="Times New Roman"/>
              <a:cs typeface="Times New Roman"/>
            </a:endParaRPr>
          </a:p>
          <a:p>
            <a:pPr algn="ctr"/>
            <a:endParaRPr lang="en-US" sz="1600" dirty="0">
              <a:latin typeface="Times New Roman"/>
              <a:cs typeface="Times New Roman"/>
            </a:endParaRPr>
          </a:p>
          <a:p>
            <a:pPr algn="ctr"/>
            <a:endParaRPr lang="en-US" sz="1600" dirty="0">
              <a:latin typeface="Times New Roman"/>
              <a:cs typeface="Times New Roman"/>
            </a:endParaRPr>
          </a:p>
          <a:p>
            <a:pPr algn="ctr"/>
            <a:r>
              <a:rPr lang="en-US" sz="2000" dirty="0">
                <a:latin typeface="Times New Roman"/>
                <a:cs typeface="Times New Roman"/>
              </a:rPr>
              <a:t>any program you may want to write</a:t>
            </a:r>
          </a:p>
        </p:txBody>
      </p:sp>
      <p:sp>
        <p:nvSpPr>
          <p:cNvPr id="17423" name="Rectangle 15"/>
          <p:cNvSpPr>
            <a:spLocks noChangeArrowheads="1"/>
          </p:cNvSpPr>
          <p:nvPr/>
        </p:nvSpPr>
        <p:spPr bwMode="auto">
          <a:xfrm>
            <a:off x="152400" y="838200"/>
            <a:ext cx="8839200" cy="9144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63930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dirty="0">
                <a:ea typeface="ＭＳ Ｐゴシック" charset="-128"/>
                <a:cs typeface="ＭＳ Ｐゴシック" charset="-128"/>
              </a:rPr>
              <a:t>The big picture</a:t>
            </a:r>
          </a:p>
        </p:txBody>
      </p:sp>
      <p:sp>
        <p:nvSpPr>
          <p:cNvPr id="17412" name="Rectangle 3"/>
          <p:cNvSpPr>
            <a:spLocks noChangeArrowheads="1"/>
          </p:cNvSpPr>
          <p:nvPr/>
        </p:nvSpPr>
        <p:spPr bwMode="auto">
          <a:xfrm>
            <a:off x="3832225" y="2590800"/>
            <a:ext cx="1150938" cy="533400"/>
          </a:xfrm>
          <a:prstGeom prst="rect">
            <a:avLst/>
          </a:prstGeom>
          <a:solidFill>
            <a:schemeClr val="tx2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lIns="92075" tIns="46038" rIns="92075" bIns="46038" anchor="ctr">
            <a:prstTxWarp prst="textNoShape">
              <a:avLst/>
            </a:prstTxWarp>
          </a:bodyPr>
          <a:lstStyle/>
          <a:p>
            <a:pPr algn="ctr"/>
            <a:r>
              <a:rPr lang="en-US" dirty="0">
                <a:latin typeface="Times New Roman"/>
                <a:cs typeface="Times New Roman"/>
              </a:rPr>
              <a:t>objects</a:t>
            </a:r>
          </a:p>
        </p:txBody>
      </p:sp>
      <p:sp>
        <p:nvSpPr>
          <p:cNvPr id="17413" name="Rectangle 4"/>
          <p:cNvSpPr>
            <a:spLocks noChangeArrowheads="1"/>
          </p:cNvSpPr>
          <p:nvPr/>
        </p:nvSpPr>
        <p:spPr bwMode="auto">
          <a:xfrm>
            <a:off x="3322881" y="4191000"/>
            <a:ext cx="2085488" cy="533400"/>
          </a:xfrm>
          <a:prstGeom prst="rect">
            <a:avLst/>
          </a:prstGeom>
          <a:solidFill>
            <a:schemeClr val="tx2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lIns="92075" tIns="46038" rIns="92075" bIns="46038" anchor="ctr">
            <a:prstTxWarp prst="textNoShape">
              <a:avLst/>
            </a:prstTxWarp>
          </a:bodyPr>
          <a:lstStyle/>
          <a:p>
            <a:pPr algn="ctr"/>
            <a:r>
              <a:rPr lang="en-US" dirty="0">
                <a:latin typeface="Times New Roman"/>
                <a:cs typeface="Times New Roman"/>
              </a:rPr>
              <a:t>functions</a:t>
            </a:r>
          </a:p>
        </p:txBody>
      </p:sp>
      <p:sp>
        <p:nvSpPr>
          <p:cNvPr id="17414" name="Rectangle 5"/>
          <p:cNvSpPr>
            <a:spLocks noChangeArrowheads="1"/>
          </p:cNvSpPr>
          <p:nvPr/>
        </p:nvSpPr>
        <p:spPr bwMode="auto">
          <a:xfrm>
            <a:off x="2573986" y="3124200"/>
            <a:ext cx="3757387" cy="533400"/>
          </a:xfrm>
          <a:prstGeom prst="rect">
            <a:avLst/>
          </a:prstGeom>
          <a:solidFill>
            <a:schemeClr val="tx2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lIns="92075" tIns="46038" rIns="92075" bIns="46038" anchor="ctr">
            <a:prstTxWarp prst="textNoShape">
              <a:avLst/>
            </a:prstTxWarp>
          </a:bodyPr>
          <a:lstStyle/>
          <a:p>
            <a:pPr algn="ctr"/>
            <a:r>
              <a:rPr lang="en-US" dirty="0">
                <a:latin typeface="Times New Roman"/>
                <a:cs typeface="Times New Roman"/>
              </a:rPr>
              <a:t>handling graphics, sound, and images</a:t>
            </a:r>
          </a:p>
        </p:txBody>
      </p:sp>
      <p:sp>
        <p:nvSpPr>
          <p:cNvPr id="17415" name="Rectangle 6"/>
          <p:cNvSpPr>
            <a:spLocks noChangeArrowheads="1"/>
          </p:cNvSpPr>
          <p:nvPr/>
        </p:nvSpPr>
        <p:spPr bwMode="auto">
          <a:xfrm>
            <a:off x="3676332" y="3657600"/>
            <a:ext cx="1378585" cy="533400"/>
          </a:xfrm>
          <a:prstGeom prst="rect">
            <a:avLst/>
          </a:prstGeom>
          <a:solidFill>
            <a:schemeClr val="tx2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lIns="92075" tIns="46038" rIns="92075" bIns="46038" anchor="ctr">
            <a:prstTxWarp prst="textNoShape">
              <a:avLst/>
            </a:prstTxWarp>
          </a:bodyPr>
          <a:lstStyle/>
          <a:p>
            <a:pPr algn="ctr"/>
            <a:r>
              <a:rPr lang="en-US" dirty="0">
                <a:latin typeface="Times New Roman"/>
                <a:cs typeface="Times New Roman"/>
              </a:rPr>
              <a:t>arrays</a:t>
            </a:r>
          </a:p>
        </p:txBody>
      </p:sp>
      <p:sp>
        <p:nvSpPr>
          <p:cNvPr id="17416" name="Rectangle 7"/>
          <p:cNvSpPr>
            <a:spLocks noChangeArrowheads="1"/>
          </p:cNvSpPr>
          <p:nvPr/>
        </p:nvSpPr>
        <p:spPr bwMode="auto">
          <a:xfrm>
            <a:off x="2917825" y="4724400"/>
            <a:ext cx="2895600" cy="533400"/>
          </a:xfrm>
          <a:prstGeom prst="rect">
            <a:avLst/>
          </a:prstGeom>
          <a:solidFill>
            <a:srgbClr val="1D3C99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lIns="92075" tIns="46038" rIns="92075" bIns="46038" anchor="ctr">
            <a:prstTxWarp prst="textNoShape">
              <a:avLst/>
            </a:prstTxWarp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mes New Roman"/>
                <a:cs typeface="Times New Roman"/>
              </a:rPr>
              <a:t>conditionals and loops</a:t>
            </a:r>
          </a:p>
        </p:txBody>
      </p:sp>
      <p:sp>
        <p:nvSpPr>
          <p:cNvPr id="17417" name="Rectangle 8"/>
          <p:cNvSpPr>
            <a:spLocks noChangeArrowheads="1"/>
          </p:cNvSpPr>
          <p:nvPr/>
        </p:nvSpPr>
        <p:spPr bwMode="auto">
          <a:xfrm>
            <a:off x="3222625" y="5257800"/>
            <a:ext cx="1139825" cy="533400"/>
          </a:xfrm>
          <a:prstGeom prst="rect">
            <a:avLst/>
          </a:prstGeom>
          <a:solidFill>
            <a:srgbClr val="1D3C99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lIns="92075" tIns="46038" rIns="92075" bIns="46038" anchor="ctr">
            <a:prstTxWarp prst="textNoShape">
              <a:avLst/>
            </a:prstTxWarp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mes New Roman"/>
                <a:cs typeface="Times New Roman"/>
              </a:rPr>
              <a:t>Math</a:t>
            </a:r>
          </a:p>
        </p:txBody>
      </p:sp>
      <p:sp>
        <p:nvSpPr>
          <p:cNvPr id="17418" name="Rectangle 9"/>
          <p:cNvSpPr>
            <a:spLocks noChangeArrowheads="1"/>
          </p:cNvSpPr>
          <p:nvPr/>
        </p:nvSpPr>
        <p:spPr bwMode="auto">
          <a:xfrm>
            <a:off x="4362450" y="5257800"/>
            <a:ext cx="1150938" cy="533400"/>
          </a:xfrm>
          <a:prstGeom prst="rect">
            <a:avLst/>
          </a:prstGeom>
          <a:solidFill>
            <a:srgbClr val="1D3C99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lIns="92075" tIns="46038" rIns="92075" bIns="46038" anchor="ctr">
            <a:prstTxWarp prst="textNoShape">
              <a:avLst/>
            </a:prstTxWarp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mes New Roman"/>
                <a:cs typeface="Times New Roman"/>
              </a:rPr>
              <a:t>text I/O</a:t>
            </a:r>
          </a:p>
        </p:txBody>
      </p:sp>
      <p:sp>
        <p:nvSpPr>
          <p:cNvPr id="17419" name="Rectangle 10"/>
          <p:cNvSpPr>
            <a:spLocks noChangeArrowheads="1"/>
          </p:cNvSpPr>
          <p:nvPr/>
        </p:nvSpPr>
        <p:spPr bwMode="auto">
          <a:xfrm>
            <a:off x="4365625" y="5791200"/>
            <a:ext cx="2051051" cy="533400"/>
          </a:xfrm>
          <a:prstGeom prst="rect">
            <a:avLst/>
          </a:prstGeom>
          <a:solidFill>
            <a:srgbClr val="1D3C99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lIns="92075" tIns="46038" rIns="92075" bIns="46038" anchor="ctr">
            <a:prstTxWarp prst="textNoShape">
              <a:avLst/>
            </a:prstTxWarp>
          </a:bodyPr>
          <a:lstStyle/>
          <a:p>
            <a:pPr algn="ctr"/>
            <a:r>
              <a:rPr lang="he-IL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en-US" dirty="0">
                <a:solidFill>
                  <a:schemeClr val="bg1"/>
                </a:solidFill>
                <a:latin typeface="Times New Roman"/>
                <a:cs typeface="Times New Roman"/>
              </a:rPr>
              <a:t>variables</a:t>
            </a:r>
          </a:p>
        </p:txBody>
      </p:sp>
      <p:sp>
        <p:nvSpPr>
          <p:cNvPr id="17420" name="Rectangle 11"/>
          <p:cNvSpPr>
            <a:spLocks noChangeArrowheads="1"/>
          </p:cNvSpPr>
          <p:nvPr/>
        </p:nvSpPr>
        <p:spPr bwMode="auto">
          <a:xfrm>
            <a:off x="2161008" y="5791200"/>
            <a:ext cx="2201442" cy="533400"/>
          </a:xfrm>
          <a:prstGeom prst="rect">
            <a:avLst/>
          </a:prstGeom>
          <a:solidFill>
            <a:srgbClr val="1D3C99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lIns="92075" tIns="46038" rIns="92075" bIns="46038" anchor="ctr">
            <a:prstTxWarp prst="textNoShape">
              <a:avLst/>
            </a:prstTxWarp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mes New Roman"/>
                <a:cs typeface="Times New Roman"/>
              </a:rPr>
              <a:t>primitive data types</a:t>
            </a:r>
          </a:p>
        </p:txBody>
      </p:sp>
      <p:sp>
        <p:nvSpPr>
          <p:cNvPr id="18" name="Oval 14"/>
          <p:cNvSpPr>
            <a:spLocks noChangeArrowheads="1"/>
          </p:cNvSpPr>
          <p:nvPr/>
        </p:nvSpPr>
        <p:spPr bwMode="auto">
          <a:xfrm>
            <a:off x="1129228" y="838200"/>
            <a:ext cx="6776093" cy="1752600"/>
          </a:xfrm>
          <a:prstGeom prst="ellipse">
            <a:avLst/>
          </a:prstGeom>
          <a:solidFill>
            <a:srgbClr val="C0C0C0">
              <a:alpha val="80000"/>
            </a:srgbClr>
          </a:solidFill>
          <a:ln w="9525">
            <a:noFill/>
            <a:round/>
            <a:headEnd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1600" dirty="0">
              <a:latin typeface="Times New Roman"/>
              <a:cs typeface="Times New Roman"/>
            </a:endParaRPr>
          </a:p>
          <a:p>
            <a:pPr algn="ctr"/>
            <a:endParaRPr lang="en-US" sz="1600" dirty="0">
              <a:latin typeface="Times New Roman"/>
              <a:cs typeface="Times New Roman"/>
            </a:endParaRPr>
          </a:p>
          <a:p>
            <a:pPr algn="ctr"/>
            <a:endParaRPr lang="en-US" sz="1600" dirty="0">
              <a:latin typeface="Times New Roman"/>
              <a:cs typeface="Times New Roman"/>
            </a:endParaRPr>
          </a:p>
          <a:p>
            <a:pPr algn="ctr"/>
            <a:r>
              <a:rPr lang="en-US" sz="2000" dirty="0">
                <a:latin typeface="Times New Roman"/>
                <a:cs typeface="Times New Roman"/>
              </a:rPr>
              <a:t>any program you may want to write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5805026" y="4191000"/>
            <a:ext cx="2433051" cy="369332"/>
            <a:chOff x="5438347" y="4783824"/>
            <a:chExt cx="2598812" cy="369332"/>
          </a:xfrm>
        </p:grpSpPr>
        <p:sp>
          <p:nvSpPr>
            <p:cNvPr id="16" name="Rectangle 16"/>
            <p:cNvSpPr>
              <a:spLocks noChangeArrowheads="1"/>
            </p:cNvSpPr>
            <p:nvPr/>
          </p:nvSpPr>
          <p:spPr bwMode="auto">
            <a:xfrm>
              <a:off x="6288747" y="4783824"/>
              <a:ext cx="1748412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 type="none" w="sm" len="sm"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Times New Roman"/>
                  <a:cs typeface="Times New Roman"/>
                </a:rPr>
                <a:t>this lecture</a:t>
              </a:r>
            </a:p>
          </p:txBody>
        </p:sp>
        <p:sp>
          <p:nvSpPr>
            <p:cNvPr id="17" name="Line 6"/>
            <p:cNvSpPr>
              <a:spLocks noChangeShapeType="1"/>
            </p:cNvSpPr>
            <p:nvPr/>
          </p:nvSpPr>
          <p:spPr bwMode="auto">
            <a:xfrm flipH="1" flipV="1">
              <a:off x="5438347" y="5015875"/>
              <a:ext cx="765835" cy="0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  <a:headEnd/>
              <a:tailEnd type="triangle" w="lg" len="lg"/>
            </a:ln>
          </p:spPr>
          <p:txBody>
            <a:bodyPr wrap="none" lIns="92075" tIns="46038" rIns="92075" bIns="46038" anchor="ctr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7423" name="Rectangle 15"/>
          <p:cNvSpPr>
            <a:spLocks noChangeArrowheads="1"/>
          </p:cNvSpPr>
          <p:nvPr/>
        </p:nvSpPr>
        <p:spPr bwMode="auto">
          <a:xfrm>
            <a:off x="152400" y="838200"/>
            <a:ext cx="8839200" cy="9144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00230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  <a:endParaRPr kumimoji="0" lang="en-US" sz="18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5C85C5C-7E36-BEA0-8833-764F888518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2393" y="783027"/>
            <a:ext cx="5097628" cy="2506583"/>
          </a:xfrm>
          <a:prstGeom prst="rect">
            <a:avLst/>
          </a:prstGeom>
          <a:solidFill>
            <a:schemeClr val="bg1"/>
          </a:solidFill>
          <a:ln w="15875">
            <a:solidFill>
              <a:schemeClr val="tx1">
                <a:alpha val="2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lIns="182880" tIns="72000" rIns="0" bIns="72000" anchor="t" anchorCtr="0">
            <a:prstTxWarp prst="textNoShape">
              <a:avLst/>
            </a:prstTxWarp>
            <a:noAutofit/>
          </a:bodyPr>
          <a:lstStyle/>
          <a:p>
            <a:pPr>
              <a:spcBef>
                <a:spcPts val="20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public class Sqrt3 {</a:t>
            </a:r>
          </a:p>
          <a:p>
            <a:pPr>
              <a:spcBef>
                <a:spcPts val="20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1200" dirty="0">
                <a:solidFill>
                  <a:srgbClr val="0008B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 static void main(String args[]) {</a:t>
            </a:r>
          </a:p>
          <a:p>
            <a:pPr>
              <a:spcBef>
                <a:spcPts val="20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   double x = Double.parseDouble(args[0]);</a:t>
            </a:r>
          </a:p>
          <a:p>
            <a:pPr>
              <a:spcBef>
                <a:spcPts val="20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   double epsilon = 0.01;</a:t>
            </a:r>
            <a:endParaRPr lang="en-IL" sz="12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spcBef>
                <a:spcPts val="20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   double g = x;</a:t>
            </a:r>
          </a:p>
          <a:p>
            <a:pPr>
              <a:spcBef>
                <a:spcPts val="20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   while (Math.abs(g * g - x) &gt; epsilon) {</a:t>
            </a:r>
          </a:p>
          <a:p>
            <a:pPr>
              <a:spcBef>
                <a:spcPts val="20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      g = g - (g * g - x) / (2 * g);</a:t>
            </a:r>
          </a:p>
          <a:p>
            <a:pPr>
              <a:spcBef>
                <a:spcPts val="200"/>
              </a:spcBef>
            </a:pPr>
            <a:r>
              <a:rPr lang="en-IL" sz="1200">
                <a:latin typeface="Consolas" panose="020B0609020204030204" pitchFamily="49" charset="0"/>
                <a:cs typeface="Consolas" panose="020B0609020204030204" pitchFamily="49" charset="0"/>
              </a:rPr>
              <a:t>      }</a:t>
            </a:r>
          </a:p>
          <a:p>
            <a:pPr>
              <a:spcBef>
                <a:spcPts val="20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   System.out.</a:t>
            </a:r>
            <a:r>
              <a:rPr lang="en-US" sz="1200">
                <a:latin typeface="Consolas" panose="020B0609020204030204" pitchFamily="49" charset="0"/>
                <a:cs typeface="Consolas" panose="020B0609020204030204" pitchFamily="49" charset="0"/>
              </a:rPr>
              <a:t>println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("Square root (approx.) = " + g);</a:t>
            </a:r>
          </a:p>
          <a:p>
            <a:pPr>
              <a:spcBef>
                <a:spcPts val="200"/>
              </a:spcBef>
            </a:pPr>
            <a:r>
              <a:rPr lang="en-IL" sz="1200">
                <a:solidFill>
                  <a:srgbClr val="0008B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}</a:t>
            </a:r>
          </a:p>
          <a:p>
            <a:pPr>
              <a:spcBef>
                <a:spcPts val="200"/>
              </a:spcBef>
            </a:pPr>
            <a:r>
              <a:rPr lang="en-IL" sz="120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29480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F06FD06-8AA0-FA8D-233A-BA013CD6A8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2393" y="783027"/>
            <a:ext cx="5097628" cy="2506583"/>
          </a:xfrm>
          <a:prstGeom prst="rect">
            <a:avLst/>
          </a:prstGeom>
          <a:solidFill>
            <a:schemeClr val="bg1"/>
          </a:solidFill>
          <a:ln w="15875">
            <a:solidFill>
              <a:schemeClr val="tx1">
                <a:alpha val="2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lIns="182880" tIns="72000" rIns="0" bIns="72000" anchor="t" anchorCtr="0">
            <a:prstTxWarp prst="textNoShape">
              <a:avLst/>
            </a:prstTxWarp>
            <a:noAutofit/>
          </a:bodyPr>
          <a:lstStyle/>
          <a:p>
            <a:pPr>
              <a:spcBef>
                <a:spcPts val="20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public class Sqrt3 {</a:t>
            </a:r>
          </a:p>
          <a:p>
            <a:pPr>
              <a:spcBef>
                <a:spcPts val="20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1200" dirty="0">
                <a:solidFill>
                  <a:srgbClr val="0008B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 static void main(String args[]) {</a:t>
            </a:r>
          </a:p>
          <a:p>
            <a:pPr>
              <a:spcBef>
                <a:spcPts val="20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   double x = Double.parseDouble(args[0]);</a:t>
            </a:r>
          </a:p>
          <a:p>
            <a:pPr>
              <a:spcBef>
                <a:spcPts val="20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   double epsilon = 0.01;</a:t>
            </a:r>
            <a:endParaRPr lang="en-IL" sz="12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spcBef>
                <a:spcPts val="20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   double g = x;</a:t>
            </a:r>
          </a:p>
          <a:p>
            <a:pPr>
              <a:spcBef>
                <a:spcPts val="20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   while (Math.abs(g * g - x) &gt; epsilon) {</a:t>
            </a:r>
          </a:p>
          <a:p>
            <a:pPr>
              <a:spcBef>
                <a:spcPts val="20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      g = g - (g * g - x) / (2 * g);</a:t>
            </a:r>
          </a:p>
          <a:p>
            <a:pPr>
              <a:spcBef>
                <a:spcPts val="200"/>
              </a:spcBef>
            </a:pPr>
            <a:r>
              <a:rPr lang="en-IL" sz="1200">
                <a:latin typeface="Consolas" panose="020B0609020204030204" pitchFamily="49" charset="0"/>
                <a:cs typeface="Consolas" panose="020B0609020204030204" pitchFamily="49" charset="0"/>
              </a:rPr>
              <a:t>      }</a:t>
            </a:r>
          </a:p>
          <a:p>
            <a:pPr>
              <a:spcBef>
                <a:spcPts val="20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   System.out.</a:t>
            </a:r>
            <a:r>
              <a:rPr lang="en-US" sz="1200">
                <a:latin typeface="Consolas" panose="020B0609020204030204" pitchFamily="49" charset="0"/>
                <a:cs typeface="Consolas" panose="020B0609020204030204" pitchFamily="49" charset="0"/>
              </a:rPr>
              <a:t>println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("Square root (approx.) = " + g);</a:t>
            </a:r>
          </a:p>
          <a:p>
            <a:pPr>
              <a:spcBef>
                <a:spcPts val="200"/>
              </a:spcBef>
            </a:pPr>
            <a:r>
              <a:rPr lang="en-IL" sz="1200">
                <a:solidFill>
                  <a:srgbClr val="0008B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}</a:t>
            </a:r>
          </a:p>
          <a:p>
            <a:pPr>
              <a:spcBef>
                <a:spcPts val="200"/>
              </a:spcBef>
            </a:pPr>
            <a:r>
              <a:rPr lang="en-IL" sz="120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  <a:endParaRPr kumimoji="0" lang="en-US" sz="18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B347489-185D-6148-A409-8BFB2A5A23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15850" y="2966221"/>
            <a:ext cx="5677248" cy="3440153"/>
          </a:xfrm>
          <a:prstGeom prst="rect">
            <a:avLst/>
          </a:prstGeom>
          <a:solidFill>
            <a:schemeClr val="bg1"/>
          </a:solidFill>
          <a:ln w="15875">
            <a:solidFill>
              <a:schemeClr val="tx1">
                <a:alpha val="2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lIns="182880" tIns="72000" rIns="0" bIns="72000" anchor="t" anchorCtr="0">
            <a:prstTxWarp prst="textNoShape">
              <a:avLst/>
            </a:prstTxWarp>
            <a:noAutofit/>
          </a:bodyPr>
          <a:lstStyle/>
          <a:p>
            <a:pPr>
              <a:spcBef>
                <a:spcPts val="200"/>
              </a:spcBef>
            </a:pPr>
            <a:r>
              <a:rPr lang="en-US" sz="1200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ublic class MyMath {</a:t>
            </a:r>
          </a:p>
          <a:p>
            <a:pPr>
              <a:spcBef>
                <a:spcPts val="20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public static void main(String args[]) {</a:t>
            </a:r>
          </a:p>
          <a:p>
            <a:pPr>
              <a:spcBef>
                <a:spcPts val="20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   double x = Double.parseDouble(args[0]);</a:t>
            </a:r>
          </a:p>
          <a:p>
            <a:pPr>
              <a:spcBef>
                <a:spcPts val="20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   System.out.</a:t>
            </a:r>
            <a:r>
              <a:rPr lang="en-US" sz="1200">
                <a:latin typeface="Consolas" panose="020B0609020204030204" pitchFamily="49" charset="0"/>
                <a:cs typeface="Consolas" panose="020B0609020204030204" pitchFamily="49" charset="0"/>
              </a:rPr>
              <a:t>println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("Square root (approx.) = " + </a:t>
            </a:r>
            <a:r>
              <a:rPr lang="en-US" sz="1200" dirty="0">
                <a:solidFill>
                  <a:srgbClr val="0008B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sqrt(x)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>
              <a:spcBef>
                <a:spcPts val="200"/>
              </a:spcBef>
            </a:pPr>
            <a:r>
              <a:rPr lang="en-IL" sz="120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IL" sz="1200">
                <a:solidFill>
                  <a:srgbClr val="0008B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>
              <a:spcBef>
                <a:spcPts val="140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1400" dirty="0">
                <a:solidFill>
                  <a:srgbClr val="00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Computes sqrt(x)</a:t>
            </a:r>
            <a:endParaRPr lang="en-IL" sz="1400">
              <a:solidFill>
                <a:srgbClr val="0066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20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1200" dirty="0">
                <a:solidFill>
                  <a:srgbClr val="0008B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 static double sqrt(double x) {</a:t>
            </a:r>
          </a:p>
          <a:p>
            <a:pPr>
              <a:spcBef>
                <a:spcPts val="20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   double epsilon = 0.01;</a:t>
            </a:r>
          </a:p>
          <a:p>
            <a:pPr>
              <a:spcBef>
                <a:spcPts val="20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   double g = x;</a:t>
            </a:r>
          </a:p>
          <a:p>
            <a:pPr>
              <a:spcBef>
                <a:spcPts val="20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   while (Math.abs(g * g - x) &gt; epsilon) {</a:t>
            </a:r>
          </a:p>
          <a:p>
            <a:pPr>
              <a:spcBef>
                <a:spcPts val="20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      g = g - (g * g - x) / (2 * g);</a:t>
            </a:r>
          </a:p>
          <a:p>
            <a:pPr>
              <a:spcBef>
                <a:spcPts val="200"/>
              </a:spcBef>
            </a:pPr>
            <a:r>
              <a:rPr lang="en-IL" sz="1200">
                <a:latin typeface="Consolas" panose="020B0609020204030204" pitchFamily="49" charset="0"/>
                <a:cs typeface="Consolas" panose="020B0609020204030204" pitchFamily="49" charset="0"/>
              </a:rPr>
              <a:t>      }</a:t>
            </a:r>
          </a:p>
          <a:p>
            <a:pPr>
              <a:spcBef>
                <a:spcPts val="20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200" dirty="0">
                <a:solidFill>
                  <a:srgbClr val="0008B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 g;</a:t>
            </a:r>
          </a:p>
          <a:p>
            <a:pPr>
              <a:spcBef>
                <a:spcPts val="200"/>
              </a:spcBef>
            </a:pPr>
            <a:r>
              <a:rPr lang="en-IL" sz="1200">
                <a:solidFill>
                  <a:srgbClr val="0008B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}</a:t>
            </a:r>
          </a:p>
          <a:p>
            <a:pPr>
              <a:spcBef>
                <a:spcPts val="200"/>
              </a:spcBef>
            </a:pPr>
            <a:r>
              <a:rPr lang="en-IL" sz="120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9B79ACCF-C0EC-BB40-B1B4-722C6AD76503}"/>
              </a:ext>
            </a:extLst>
          </p:cNvPr>
          <p:cNvSpPr/>
          <p:nvPr/>
        </p:nvSpPr>
        <p:spPr>
          <a:xfrm>
            <a:off x="6320933" y="4386806"/>
            <a:ext cx="1541511" cy="344857"/>
          </a:xfrm>
          <a:prstGeom prst="wedgeRoundRectCallout">
            <a:avLst>
              <a:gd name="adj1" fmla="val -40551"/>
              <a:gd name="adj2" fmla="val 23663"/>
              <a:gd name="adj3" fmla="val 16667"/>
            </a:avLst>
          </a:prstGeom>
          <a:solidFill>
            <a:schemeClr val="bg1"/>
          </a:solidFill>
          <a:ln w="19050">
            <a:solidFill>
              <a:schemeClr val="bg1">
                <a:lumMod val="75000"/>
              </a:schemeClr>
            </a:solidFill>
            <a:round/>
            <a:headEnd/>
            <a:tailEnd/>
          </a:ln>
          <a:effectLst/>
        </p:spPr>
        <p:txBody>
          <a:bodyPr lIns="0" tIns="36000" rIns="0" bIns="36000" anchor="ctr"/>
          <a:lstStyle/>
          <a:p>
            <a:pPr marL="7938" lvl="1" algn="ctr"/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function declaration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C73F94-2D85-0DD0-CE8E-80D1A52C04D8}"/>
              </a:ext>
            </a:extLst>
          </p:cNvPr>
          <p:cNvSpPr txBox="1"/>
          <p:nvPr/>
        </p:nvSpPr>
        <p:spPr>
          <a:xfrm>
            <a:off x="471913" y="4428368"/>
            <a:ext cx="1843937" cy="16466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7325" indent="-1873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Sqrt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became a stand-alone function, in a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MyMath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library</a:t>
            </a:r>
          </a:p>
          <a:p>
            <a:pPr marL="187325" indent="-1873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function became a tester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A649C9-22AA-383D-FB7A-EDD65C9B139F}"/>
              </a:ext>
            </a:extLst>
          </p:cNvPr>
          <p:cNvSpPr txBox="1"/>
          <p:nvPr/>
        </p:nvSpPr>
        <p:spPr>
          <a:xfrm>
            <a:off x="516690" y="3450510"/>
            <a:ext cx="15963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Refactoring the square root computation: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18E62EE-8B28-5EE0-9B2C-F95E02CA00E2}"/>
              </a:ext>
            </a:extLst>
          </p:cNvPr>
          <p:cNvCxnSpPr>
            <a:cxnSpLocks/>
          </p:cNvCxnSpPr>
          <p:nvPr/>
        </p:nvCxnSpPr>
        <p:spPr bwMode="auto">
          <a:xfrm>
            <a:off x="7256782" y="3244822"/>
            <a:ext cx="0" cy="411224"/>
          </a:xfrm>
          <a:prstGeom prst="straightConnector1">
            <a:avLst/>
          </a:prstGeom>
          <a:solidFill>
            <a:schemeClr val="tx2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/>
            <a:tailEnd type="stealth" w="lg" len="lg"/>
          </a:ln>
          <a:effectLst/>
        </p:spPr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8610F3F-D2E5-9AB9-4309-DD19AA593396}"/>
              </a:ext>
            </a:extLst>
          </p:cNvPr>
          <p:cNvCxnSpPr>
            <a:cxnSpLocks/>
          </p:cNvCxnSpPr>
          <p:nvPr/>
        </p:nvCxnSpPr>
        <p:spPr bwMode="auto">
          <a:xfrm flipH="1">
            <a:off x="5971305" y="4575102"/>
            <a:ext cx="346364" cy="0"/>
          </a:xfrm>
          <a:prstGeom prst="straightConnector1">
            <a:avLst/>
          </a:prstGeom>
          <a:solidFill>
            <a:schemeClr val="tx2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/>
            <a:tailEnd type="stealth" w="lg" len="lg"/>
          </a:ln>
          <a:effectLst/>
        </p:spPr>
      </p:cxnSp>
      <p:sp>
        <p:nvSpPr>
          <p:cNvPr id="18" name="Rounded Rectangular Callout 17">
            <a:extLst>
              <a:ext uri="{FF2B5EF4-FFF2-40B4-BE49-F238E27FC236}">
                <a16:creationId xmlns:a16="http://schemas.microsoft.com/office/drawing/2014/main" id="{ED282B5F-B90C-CA20-C6E0-0379E6CCFEFC}"/>
              </a:ext>
            </a:extLst>
          </p:cNvPr>
          <p:cNvSpPr/>
          <p:nvPr/>
        </p:nvSpPr>
        <p:spPr>
          <a:xfrm>
            <a:off x="4235985" y="5687304"/>
            <a:ext cx="1194998" cy="290932"/>
          </a:xfrm>
          <a:prstGeom prst="wedgeRoundRectCallout">
            <a:avLst>
              <a:gd name="adj1" fmla="val -40551"/>
              <a:gd name="adj2" fmla="val 23663"/>
              <a:gd name="adj3" fmla="val 16667"/>
            </a:avLst>
          </a:prstGeom>
          <a:solidFill>
            <a:schemeClr val="bg1"/>
          </a:solidFill>
          <a:ln w="19050">
            <a:solidFill>
              <a:schemeClr val="bg1">
                <a:lumMod val="75000"/>
              </a:schemeClr>
            </a:solidFill>
            <a:round/>
            <a:headEnd/>
            <a:tailEnd/>
          </a:ln>
          <a:effectLst/>
        </p:spPr>
        <p:txBody>
          <a:bodyPr lIns="0" tIns="0" rIns="0" bIns="0" anchor="ctr"/>
          <a:lstStyle/>
          <a:p>
            <a:pPr marL="7938" lvl="1" algn="ctr"/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return value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14EE162-9914-D479-3314-1B063FD2BF96}"/>
              </a:ext>
            </a:extLst>
          </p:cNvPr>
          <p:cNvCxnSpPr>
            <a:cxnSpLocks/>
          </p:cNvCxnSpPr>
          <p:nvPr/>
        </p:nvCxnSpPr>
        <p:spPr bwMode="auto">
          <a:xfrm flipH="1">
            <a:off x="3886356" y="5835287"/>
            <a:ext cx="346364" cy="0"/>
          </a:xfrm>
          <a:prstGeom prst="straightConnector1">
            <a:avLst/>
          </a:prstGeom>
          <a:solidFill>
            <a:schemeClr val="tx2"/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/>
            <a:tailEnd type="stealth" w="lg" len="lg"/>
          </a:ln>
          <a:effectLst/>
        </p:spPr>
      </p:cxn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66E77C83-8CF4-B944-9476-C334AD5382E2}"/>
              </a:ext>
            </a:extLst>
          </p:cNvPr>
          <p:cNvSpPr/>
          <p:nvPr/>
        </p:nvSpPr>
        <p:spPr>
          <a:xfrm>
            <a:off x="6726356" y="3105521"/>
            <a:ext cx="1060852" cy="278601"/>
          </a:xfrm>
          <a:prstGeom prst="wedgeRoundRectCallout">
            <a:avLst>
              <a:gd name="adj1" fmla="val -16301"/>
              <a:gd name="adj2" fmla="val 41909"/>
              <a:gd name="adj3" fmla="val 16667"/>
            </a:avLst>
          </a:prstGeom>
          <a:solidFill>
            <a:schemeClr val="bg1"/>
          </a:solidFill>
          <a:ln w="19050">
            <a:solidFill>
              <a:schemeClr val="bg1">
                <a:lumMod val="75000"/>
              </a:schemeClr>
            </a:solidFill>
            <a:round/>
            <a:headEnd/>
            <a:tailEnd/>
          </a:ln>
          <a:effectLst/>
        </p:spPr>
        <p:txBody>
          <a:bodyPr lIns="0" tIns="36000" rIns="0" bIns="36000" anchor="ctr"/>
          <a:lstStyle/>
          <a:p>
            <a:pPr marL="7938" lvl="1" algn="ctr"/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function call</a:t>
            </a:r>
          </a:p>
        </p:txBody>
      </p:sp>
    </p:spTree>
    <p:extLst>
      <p:ext uri="{BB962C8B-B14F-4D97-AF65-F5344CB8AC3E}">
        <p14:creationId xmlns:p14="http://schemas.microsoft.com/office/powerpoint/2010/main" val="40779534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dirty="0"/>
              <a:t>Overview</a:t>
            </a:r>
            <a:endParaRPr kumimoji="0" lang="en-US" sz="18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B4A4ACF-D056-90EE-3CEB-E90AD8F2C9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4306" y="777138"/>
            <a:ext cx="5424529" cy="4846422"/>
          </a:xfrm>
          <a:prstGeom prst="rect">
            <a:avLst/>
          </a:prstGeom>
          <a:solidFill>
            <a:schemeClr val="bg1"/>
          </a:solidFill>
          <a:ln w="15875">
            <a:solidFill>
              <a:schemeClr val="tx1">
                <a:alpha val="2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lIns="182880" tIns="144000" rIns="0" bIns="91440" anchor="t" anchorCtr="0">
            <a:prstTxWarp prst="textNoShape">
              <a:avLst/>
            </a:prstTxWarp>
            <a:noAutofit/>
          </a:bodyPr>
          <a:lstStyle/>
          <a:p>
            <a:pPr>
              <a:lnSpc>
                <a:spcPts val="1740"/>
              </a:lnSpc>
              <a:spcBef>
                <a:spcPts val="0"/>
              </a:spcBef>
            </a:pPr>
            <a:r>
              <a:rPr lang="en-US" sz="1200" dirty="0">
                <a:latin typeface="Consolas"/>
                <a:ea typeface="Monaco"/>
                <a:cs typeface="Consolas"/>
              </a:rPr>
              <a:t>public class MyMath {</a:t>
            </a:r>
          </a:p>
          <a:p>
            <a:pPr>
              <a:lnSpc>
                <a:spcPts val="1740"/>
              </a:lnSpc>
              <a:spcBef>
                <a:spcPts val="0"/>
              </a:spcBef>
            </a:pPr>
            <a:r>
              <a:rPr lang="en-US" sz="1200" dirty="0">
                <a:latin typeface="Consolas"/>
                <a:ea typeface="Monaco"/>
                <a:cs typeface="Consolas"/>
              </a:rPr>
              <a:t>   </a:t>
            </a:r>
            <a:r>
              <a:rPr lang="en-US" sz="1200" dirty="0">
                <a:solidFill>
                  <a:srgbClr val="0008B2"/>
                </a:solidFill>
                <a:latin typeface="Consolas"/>
                <a:ea typeface="Monaco"/>
                <a:cs typeface="Consolas"/>
              </a:rPr>
              <a:t> </a:t>
            </a:r>
          </a:p>
          <a:p>
            <a:pPr>
              <a:lnSpc>
                <a:spcPts val="1740"/>
              </a:lnSpc>
              <a:spcBef>
                <a:spcPts val="0"/>
              </a:spcBef>
            </a:pPr>
            <a:r>
              <a:rPr lang="en-US" sz="1200" dirty="0">
                <a:solidFill>
                  <a:srgbClr val="4D9072"/>
                </a:solidFill>
                <a:latin typeface="Consolas"/>
                <a:ea typeface="Monaco"/>
                <a:cs typeface="Consolas"/>
              </a:rPr>
              <a:t>      </a:t>
            </a:r>
            <a:r>
              <a:rPr lang="en-US" sz="1400" dirty="0">
                <a:solidFill>
                  <a:srgbClr val="006600"/>
                </a:solidFill>
                <a:latin typeface="Times New Roman" panose="02020603050405020304" pitchFamily="18" charset="0"/>
                <a:ea typeface="Monaco"/>
                <a:cs typeface="Times New Roman" panose="02020603050405020304" pitchFamily="18" charset="0"/>
              </a:rPr>
              <a:t> </a:t>
            </a:r>
          </a:p>
          <a:p>
            <a:pPr>
              <a:lnSpc>
                <a:spcPts val="1740"/>
              </a:lnSpc>
              <a:spcBef>
                <a:spcPts val="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Monaco"/>
                <a:cs typeface="Consolas"/>
              </a:rPr>
              <a:t>      </a:t>
            </a:r>
            <a:r>
              <a:rPr lang="en-US" sz="1200" dirty="0">
                <a:latin typeface="Consolas"/>
                <a:ea typeface="Monaco"/>
                <a:cs typeface="Consolas"/>
              </a:rPr>
              <a:t> </a:t>
            </a:r>
            <a:endParaRPr lang="en-US" sz="1200" dirty="0">
              <a:solidFill>
                <a:srgbClr val="006600"/>
              </a:solidFill>
              <a:latin typeface="Times New Roman" panose="02020603050405020304" pitchFamily="18" charset="0"/>
              <a:ea typeface="Monaco"/>
              <a:cs typeface="Times New Roman" panose="02020603050405020304" pitchFamily="18" charset="0"/>
            </a:endParaRPr>
          </a:p>
          <a:p>
            <a:pPr>
              <a:lnSpc>
                <a:spcPts val="1740"/>
              </a:lnSpc>
              <a:spcBef>
                <a:spcPts val="0"/>
              </a:spcBef>
            </a:pPr>
            <a:r>
              <a:rPr lang="en-US" sz="1200" dirty="0">
                <a:latin typeface="Consolas"/>
                <a:ea typeface="Monaco"/>
                <a:cs typeface="Consolas"/>
              </a:rPr>
              <a:t>       </a:t>
            </a:r>
          </a:p>
          <a:p>
            <a:pPr>
              <a:lnSpc>
                <a:spcPts val="1740"/>
              </a:lnSpc>
              <a:spcBef>
                <a:spcPts val="0"/>
              </a:spcBef>
            </a:pPr>
            <a:r>
              <a:rPr lang="en-US" sz="1200" dirty="0">
                <a:latin typeface="Consolas"/>
                <a:ea typeface="Monaco"/>
                <a:cs typeface="Consolas"/>
              </a:rPr>
              <a:t>       </a:t>
            </a:r>
          </a:p>
          <a:p>
            <a:pPr>
              <a:lnSpc>
                <a:spcPts val="1740"/>
              </a:lnSpc>
              <a:spcBef>
                <a:spcPts val="0"/>
              </a:spcBef>
            </a:pPr>
            <a:r>
              <a:rPr lang="en-US" sz="1200" dirty="0">
                <a:latin typeface="Consolas"/>
                <a:ea typeface="Monaco"/>
                <a:cs typeface="Consolas"/>
              </a:rPr>
              <a:t> </a:t>
            </a:r>
          </a:p>
          <a:p>
            <a:pPr>
              <a:lnSpc>
                <a:spcPts val="1740"/>
              </a:lnSpc>
              <a:spcBef>
                <a:spcPts val="0"/>
              </a:spcBef>
            </a:pPr>
            <a:r>
              <a:rPr lang="en-US" sz="1200" dirty="0">
                <a:latin typeface="Consolas"/>
                <a:ea typeface="Monaco"/>
                <a:cs typeface="Consolas"/>
              </a:rPr>
              <a:t> </a:t>
            </a:r>
            <a:endParaRPr lang="en-US" sz="1200" dirty="0">
              <a:solidFill>
                <a:srgbClr val="006600"/>
              </a:solidFill>
              <a:latin typeface="Consolas"/>
              <a:ea typeface="Monaco"/>
              <a:cs typeface="Consolas"/>
            </a:endParaRPr>
          </a:p>
          <a:p>
            <a:pPr>
              <a:lnSpc>
                <a:spcPts val="1740"/>
              </a:lnSpc>
              <a:spcBef>
                <a:spcPts val="0"/>
              </a:spcBef>
            </a:pPr>
            <a:r>
              <a:rPr lang="en-US" sz="1200" dirty="0">
                <a:solidFill>
                  <a:srgbClr val="006600"/>
                </a:solidFill>
                <a:latin typeface="Consolas"/>
                <a:ea typeface="Monaco"/>
                <a:cs typeface="Consolas"/>
              </a:rPr>
              <a:t> </a:t>
            </a:r>
            <a:endParaRPr lang="en-US" sz="1200" dirty="0">
              <a:solidFill>
                <a:srgbClr val="0008B2"/>
              </a:solidFill>
              <a:latin typeface="Consolas"/>
              <a:ea typeface="Monaco"/>
              <a:cs typeface="Consolas"/>
            </a:endParaRPr>
          </a:p>
          <a:p>
            <a:pPr>
              <a:lnSpc>
                <a:spcPts val="1740"/>
              </a:lnSpc>
              <a:spcBef>
                <a:spcPts val="0"/>
              </a:spcBef>
            </a:pPr>
            <a:endParaRPr lang="en-US" sz="1200" dirty="0">
              <a:solidFill>
                <a:srgbClr val="006600"/>
              </a:solidFill>
              <a:latin typeface="Consolas"/>
              <a:ea typeface="Monaco"/>
              <a:cs typeface="Consolas"/>
            </a:endParaRPr>
          </a:p>
          <a:p>
            <a:pPr>
              <a:lnSpc>
                <a:spcPts val="1740"/>
              </a:lnSpc>
              <a:spcBef>
                <a:spcPts val="0"/>
              </a:spcBef>
            </a:pPr>
            <a:r>
              <a:rPr lang="en-US" sz="1200" dirty="0">
                <a:solidFill>
                  <a:srgbClr val="006600"/>
                </a:solidFill>
                <a:latin typeface="Consolas" panose="020B0609020204030204" pitchFamily="49" charset="0"/>
                <a:ea typeface="Monaco"/>
                <a:cs typeface="Consolas" panose="020B0609020204030204" pitchFamily="49" charset="0"/>
              </a:rPr>
              <a:t>   </a:t>
            </a:r>
            <a:r>
              <a:rPr lang="en-US" sz="1400" dirty="0">
                <a:solidFill>
                  <a:srgbClr val="006600"/>
                </a:solidFill>
                <a:latin typeface="Times New Roman" panose="02020603050405020304" pitchFamily="18" charset="0"/>
                <a:ea typeface="Monaco"/>
                <a:cs typeface="Times New Roman" panose="02020603050405020304" pitchFamily="18" charset="0"/>
              </a:rPr>
              <a:t>/** Computes square root with precision epsilon */</a:t>
            </a:r>
          </a:p>
          <a:p>
            <a:pPr>
              <a:lnSpc>
                <a:spcPts val="1740"/>
              </a:lnSpc>
              <a:spcBef>
                <a:spcPts val="0"/>
              </a:spcBef>
            </a:pPr>
            <a:r>
              <a:rPr lang="en-US" sz="1200" dirty="0">
                <a:solidFill>
                  <a:srgbClr val="931968"/>
                </a:solidFill>
                <a:latin typeface="Consolas" panose="020B0609020204030204" pitchFamily="49" charset="0"/>
                <a:ea typeface="Monaco"/>
                <a:cs typeface="Consolas" panose="020B0609020204030204" pitchFamily="49" charset="0"/>
              </a:rPr>
              <a:t>   </a:t>
            </a:r>
            <a:r>
              <a:rPr lang="en-US" sz="1200" dirty="0">
                <a:solidFill>
                  <a:srgbClr val="0008B2"/>
                </a:solidFill>
                <a:latin typeface="Consolas" panose="020B0609020204030204" pitchFamily="49" charset="0"/>
                <a:ea typeface="Monaco"/>
                <a:cs typeface="Consolas" panose="020B0609020204030204" pitchFamily="49" charset="0"/>
              </a:rPr>
              <a:t>public static double sqrt(double x, double epsilon) {</a:t>
            </a:r>
          </a:p>
          <a:p>
            <a:pPr>
              <a:lnSpc>
                <a:spcPts val="1740"/>
              </a:lnSpc>
              <a:spcBef>
                <a:spcPts val="0"/>
              </a:spcBef>
            </a:pPr>
            <a:r>
              <a:rPr lang="en-US" sz="1200" dirty="0">
                <a:latin typeface="Consolas" panose="020B0609020204030204" pitchFamily="49" charset="0"/>
                <a:ea typeface="Monaco"/>
                <a:cs typeface="Consolas" panose="020B0609020204030204" pitchFamily="49" charset="0"/>
              </a:rPr>
              <a:t>      if (x &lt; 0) return Double.NaN;</a:t>
            </a:r>
          </a:p>
          <a:p>
            <a:pPr>
              <a:lnSpc>
                <a:spcPts val="1740"/>
              </a:lnSpc>
              <a:spcBef>
                <a:spcPts val="0"/>
              </a:spcBef>
            </a:pPr>
            <a:r>
              <a:rPr lang="en-US" sz="1200" dirty="0">
                <a:latin typeface="Consolas" panose="020B0609020204030204" pitchFamily="49" charset="0"/>
                <a:ea typeface="Monaco"/>
                <a:cs typeface="Consolas" panose="020B0609020204030204" pitchFamily="49" charset="0"/>
              </a:rPr>
              <a:t>      double g = x;</a:t>
            </a:r>
          </a:p>
          <a:p>
            <a:pPr>
              <a:lnSpc>
                <a:spcPts val="1740"/>
              </a:lnSpc>
              <a:spcBef>
                <a:spcPts val="0"/>
              </a:spcBef>
            </a:pPr>
            <a:r>
              <a:rPr lang="en-US" sz="1200" dirty="0">
                <a:latin typeface="Consolas" panose="020B0609020204030204" pitchFamily="49" charset="0"/>
                <a:ea typeface="Monaco"/>
                <a:cs typeface="Consolas" panose="020B0609020204030204" pitchFamily="49" charset="0"/>
              </a:rPr>
              <a:t>      while (Math.abs(g * g - x) &gt; epsilon) {</a:t>
            </a:r>
          </a:p>
          <a:p>
            <a:pPr>
              <a:lnSpc>
                <a:spcPts val="1740"/>
              </a:lnSpc>
              <a:spcBef>
                <a:spcPts val="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      g = g - (g * g - x) / (2 * g);</a:t>
            </a:r>
          </a:p>
          <a:p>
            <a:pPr>
              <a:lnSpc>
                <a:spcPts val="1740"/>
              </a:lnSpc>
              <a:spcBef>
                <a:spcPts val="0"/>
              </a:spcBef>
            </a:pPr>
            <a:r>
              <a:rPr lang="en-US" sz="1200" dirty="0">
                <a:latin typeface="Consolas" panose="020B0609020204030204" pitchFamily="49" charset="0"/>
                <a:ea typeface="Monaco"/>
                <a:cs typeface="Consolas" panose="020B0609020204030204" pitchFamily="49" charset="0"/>
              </a:rPr>
              <a:t>      }</a:t>
            </a:r>
          </a:p>
          <a:p>
            <a:pPr>
              <a:lnSpc>
                <a:spcPts val="1740"/>
              </a:lnSpc>
              <a:spcBef>
                <a:spcPts val="0"/>
              </a:spcBef>
            </a:pPr>
            <a:r>
              <a:rPr lang="en-US" sz="1200" dirty="0">
                <a:solidFill>
                  <a:srgbClr val="0008B2"/>
                </a:solidFill>
                <a:latin typeface="Consolas" panose="020B0609020204030204" pitchFamily="49" charset="0"/>
                <a:ea typeface="Monaco"/>
                <a:cs typeface="Consolas" panose="020B0609020204030204" pitchFamily="49" charset="0"/>
              </a:rPr>
              <a:t>      return g;</a:t>
            </a:r>
          </a:p>
          <a:p>
            <a:pPr>
              <a:lnSpc>
                <a:spcPts val="1740"/>
              </a:lnSpc>
              <a:spcBef>
                <a:spcPts val="0"/>
              </a:spcBef>
            </a:pPr>
            <a:r>
              <a:rPr lang="en-US" sz="1200" dirty="0">
                <a:solidFill>
                  <a:srgbClr val="0008B2"/>
                </a:solidFill>
                <a:latin typeface="Consolas" panose="020B0609020204030204" pitchFamily="49" charset="0"/>
                <a:ea typeface="Monaco"/>
                <a:cs typeface="Consolas" panose="020B0609020204030204" pitchFamily="49" charset="0"/>
              </a:rPr>
              <a:t>   }</a:t>
            </a:r>
            <a:endParaRPr lang="en-US" sz="1200" dirty="0">
              <a:solidFill>
                <a:srgbClr val="0008B2"/>
              </a:solidFill>
              <a:latin typeface="Consolas"/>
              <a:ea typeface="Monaco"/>
              <a:cs typeface="Consolas"/>
            </a:endParaRPr>
          </a:p>
          <a:p>
            <a:pPr>
              <a:lnSpc>
                <a:spcPts val="1740"/>
              </a:lnSpc>
              <a:spcBef>
                <a:spcPts val="0"/>
              </a:spcBef>
            </a:pPr>
            <a:r>
              <a:rPr lang="en-US" sz="1400" dirty="0">
                <a:solidFill>
                  <a:srgbClr val="006600"/>
                </a:solidFill>
                <a:latin typeface="Consolas"/>
                <a:ea typeface="Monaco"/>
                <a:cs typeface="Consolas"/>
              </a:rPr>
              <a:t>   </a:t>
            </a:r>
            <a:r>
              <a:rPr lang="en-US" sz="1400" dirty="0">
                <a:solidFill>
                  <a:srgbClr val="006600"/>
                </a:solidFill>
                <a:latin typeface="Times New Roman" panose="02020603050405020304" pitchFamily="18" charset="0"/>
                <a:ea typeface="Monaco"/>
                <a:cs typeface="Times New Roman" panose="02020603050405020304" pitchFamily="18" charset="0"/>
              </a:rPr>
              <a:t>// More MyMath functions </a:t>
            </a:r>
          </a:p>
          <a:p>
            <a:pPr>
              <a:lnSpc>
                <a:spcPts val="1740"/>
              </a:lnSpc>
              <a:spcBef>
                <a:spcPts val="0"/>
              </a:spcBef>
            </a:pPr>
            <a:r>
              <a:rPr lang="en-US" sz="1200" dirty="0">
                <a:latin typeface="Consolas"/>
                <a:ea typeface="Monaco"/>
                <a:cs typeface="Consolas"/>
              </a:rPr>
              <a:t>}</a:t>
            </a:r>
          </a:p>
        </p:txBody>
      </p:sp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1B1ABBE7-AA5A-A446-9A5D-F91C31504E8D}"/>
              </a:ext>
            </a:extLst>
          </p:cNvPr>
          <p:cNvSpPr/>
          <p:nvPr/>
        </p:nvSpPr>
        <p:spPr>
          <a:xfrm>
            <a:off x="6142988" y="3847046"/>
            <a:ext cx="2108819" cy="890053"/>
          </a:xfrm>
          <a:prstGeom prst="wedgeRoundRectCallout">
            <a:avLst>
              <a:gd name="adj1" fmla="val -40145"/>
              <a:gd name="adj2" fmla="val -5344"/>
              <a:gd name="adj3" fmla="val 16667"/>
            </a:avLst>
          </a:prstGeom>
          <a:noFill/>
          <a:ln w="19050">
            <a:noFill/>
            <a:round/>
            <a:headEnd/>
            <a:tailEnd/>
          </a:ln>
          <a:effectLst/>
        </p:spPr>
        <p:txBody>
          <a:bodyPr lIns="0" tIns="36000" rIns="0" bIns="36000" anchor="ctr"/>
          <a:lstStyle/>
          <a:p>
            <a:pPr marL="7938" lvl="1"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finer 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sqrt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version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36403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dirty="0"/>
              <a:t>Overview</a:t>
            </a:r>
            <a:endParaRPr kumimoji="0" lang="en-US" sz="1800" dirty="0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594306" y="777138"/>
            <a:ext cx="5424529" cy="4846422"/>
          </a:xfrm>
          <a:prstGeom prst="rect">
            <a:avLst/>
          </a:prstGeom>
          <a:solidFill>
            <a:schemeClr val="bg1"/>
          </a:solidFill>
          <a:ln w="15875">
            <a:solidFill>
              <a:schemeClr val="tx1">
                <a:alpha val="2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lIns="182880" tIns="144000" rIns="0" bIns="91440" anchor="t" anchorCtr="0">
            <a:prstTxWarp prst="textNoShape">
              <a:avLst/>
            </a:prstTxWarp>
            <a:noAutofit/>
          </a:bodyPr>
          <a:lstStyle/>
          <a:p>
            <a:pPr>
              <a:lnSpc>
                <a:spcPts val="1740"/>
              </a:lnSpc>
              <a:spcBef>
                <a:spcPts val="0"/>
              </a:spcBef>
            </a:pPr>
            <a:r>
              <a:rPr lang="en-US" sz="1200" dirty="0">
                <a:latin typeface="Consolas"/>
                <a:ea typeface="Monaco"/>
                <a:cs typeface="Consolas"/>
              </a:rPr>
              <a:t>public class MyMath {</a:t>
            </a:r>
          </a:p>
          <a:p>
            <a:pPr>
              <a:lnSpc>
                <a:spcPts val="1740"/>
              </a:lnSpc>
              <a:spcBef>
                <a:spcPts val="0"/>
              </a:spcBef>
            </a:pPr>
            <a:r>
              <a:rPr lang="en-US" sz="1200" dirty="0">
                <a:latin typeface="Consolas"/>
                <a:ea typeface="Monaco"/>
                <a:cs typeface="Consolas"/>
              </a:rPr>
              <a:t>   </a:t>
            </a:r>
            <a:r>
              <a:rPr lang="en-US" sz="1200" dirty="0">
                <a:solidFill>
                  <a:srgbClr val="0008B2"/>
                </a:solidFill>
                <a:latin typeface="Consolas"/>
                <a:ea typeface="Monaco"/>
                <a:cs typeface="Consolas"/>
              </a:rPr>
              <a:t>public static void main(String args[]) {</a:t>
            </a:r>
          </a:p>
          <a:p>
            <a:pPr>
              <a:lnSpc>
                <a:spcPts val="1740"/>
              </a:lnSpc>
              <a:spcBef>
                <a:spcPts val="0"/>
              </a:spcBef>
            </a:pPr>
            <a:r>
              <a:rPr lang="en-US" sz="1200" dirty="0">
                <a:solidFill>
                  <a:srgbClr val="4D9072"/>
                </a:solidFill>
                <a:latin typeface="Consolas"/>
                <a:ea typeface="Monaco"/>
                <a:cs typeface="Consolas"/>
              </a:rPr>
              <a:t>      </a:t>
            </a:r>
            <a:r>
              <a:rPr lang="en-US" sz="1400" dirty="0">
                <a:solidFill>
                  <a:srgbClr val="006600"/>
                </a:solidFill>
                <a:latin typeface="Times New Roman" panose="02020603050405020304" pitchFamily="18" charset="0"/>
                <a:ea typeface="Monaco"/>
                <a:cs typeface="Times New Roman" panose="02020603050405020304" pitchFamily="18" charset="0"/>
              </a:rPr>
              <a:t>// Tests the square root function with various precisions:</a:t>
            </a:r>
          </a:p>
          <a:p>
            <a:pPr>
              <a:lnSpc>
                <a:spcPts val="1740"/>
              </a:lnSpc>
              <a:spcBef>
                <a:spcPts val="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Monaco"/>
                <a:cs typeface="Consolas"/>
              </a:rPr>
              <a:t>      </a:t>
            </a:r>
            <a:r>
              <a:rPr lang="en-US" sz="1200" dirty="0">
                <a:latin typeface="Consolas"/>
                <a:ea typeface="Monaco"/>
                <a:cs typeface="Consolas"/>
              </a:rPr>
              <a:t>System.out.</a:t>
            </a:r>
            <a:r>
              <a:rPr lang="en-US" sz="1200">
                <a:latin typeface="Consolas"/>
                <a:ea typeface="Monaco"/>
                <a:cs typeface="Consolas"/>
              </a:rPr>
              <a:t>println</a:t>
            </a:r>
            <a:r>
              <a:rPr lang="en-US" sz="1200" dirty="0">
                <a:latin typeface="Consolas"/>
                <a:ea typeface="Monaco"/>
                <a:cs typeface="Consolas"/>
              </a:rPr>
              <a:t>(Math.sqrt(2));   </a:t>
            </a:r>
            <a:r>
              <a:rPr lang="en-US" sz="1400" dirty="0">
                <a:solidFill>
                  <a:srgbClr val="006600"/>
                </a:solidFill>
                <a:latin typeface="Times New Roman" panose="02020603050405020304" pitchFamily="18" charset="0"/>
                <a:ea typeface="Monaco"/>
                <a:cs typeface="Times New Roman" panose="02020603050405020304" pitchFamily="18" charset="0"/>
              </a:rPr>
              <a:t>// benchmark value</a:t>
            </a:r>
            <a:endParaRPr lang="en-US" sz="1200" dirty="0">
              <a:solidFill>
                <a:srgbClr val="006600"/>
              </a:solidFill>
              <a:latin typeface="Times New Roman" panose="02020603050405020304" pitchFamily="18" charset="0"/>
              <a:ea typeface="Monaco"/>
              <a:cs typeface="Times New Roman" panose="02020603050405020304" pitchFamily="18" charset="0"/>
            </a:endParaRPr>
          </a:p>
          <a:p>
            <a:pPr>
              <a:lnSpc>
                <a:spcPts val="1740"/>
              </a:lnSpc>
              <a:spcBef>
                <a:spcPts val="0"/>
              </a:spcBef>
            </a:pPr>
            <a:r>
              <a:rPr lang="en-US" sz="1200" dirty="0">
                <a:latin typeface="Consolas"/>
                <a:ea typeface="Monaco"/>
                <a:cs typeface="Consolas"/>
              </a:rPr>
              <a:t>      System.out.</a:t>
            </a:r>
            <a:r>
              <a:rPr lang="en-US" sz="1200">
                <a:latin typeface="Consolas"/>
                <a:ea typeface="Monaco"/>
                <a:cs typeface="Consolas"/>
              </a:rPr>
              <a:t>println</a:t>
            </a:r>
            <a:r>
              <a:rPr lang="en-US" sz="1200" dirty="0">
                <a:latin typeface="Consolas"/>
                <a:ea typeface="Monaco"/>
                <a:cs typeface="Consolas"/>
              </a:rPr>
              <a:t>(sqrt(2, 0.5)); </a:t>
            </a:r>
          </a:p>
          <a:p>
            <a:pPr>
              <a:lnSpc>
                <a:spcPts val="1740"/>
              </a:lnSpc>
              <a:spcBef>
                <a:spcPts val="0"/>
              </a:spcBef>
            </a:pPr>
            <a:r>
              <a:rPr lang="en-US" sz="1200" dirty="0">
                <a:latin typeface="Consolas"/>
                <a:ea typeface="Monaco"/>
                <a:cs typeface="Consolas"/>
              </a:rPr>
              <a:t>      System.out.</a:t>
            </a:r>
            <a:r>
              <a:rPr lang="en-US" sz="1200">
                <a:latin typeface="Consolas"/>
                <a:ea typeface="Monaco"/>
                <a:cs typeface="Consolas"/>
              </a:rPr>
              <a:t>println</a:t>
            </a:r>
            <a:r>
              <a:rPr lang="en-US" sz="1200" dirty="0">
                <a:latin typeface="Consolas"/>
                <a:ea typeface="Monaco"/>
                <a:cs typeface="Consolas"/>
              </a:rPr>
              <a:t>(sqrt(2, 0.1));    </a:t>
            </a:r>
          </a:p>
          <a:p>
            <a:pPr>
              <a:lnSpc>
                <a:spcPts val="1740"/>
              </a:lnSpc>
              <a:spcBef>
                <a:spcPts val="0"/>
              </a:spcBef>
            </a:pPr>
            <a:r>
              <a:rPr lang="en-US" sz="1200" dirty="0">
                <a:latin typeface="Consolas"/>
                <a:ea typeface="Monaco"/>
                <a:cs typeface="Consolas"/>
              </a:rPr>
              <a:t>      System.out.</a:t>
            </a:r>
            <a:r>
              <a:rPr lang="en-US" sz="1200">
                <a:latin typeface="Consolas"/>
                <a:ea typeface="Monaco"/>
                <a:cs typeface="Consolas"/>
              </a:rPr>
              <a:t>println</a:t>
            </a:r>
            <a:r>
              <a:rPr lang="en-US" sz="1200" dirty="0">
                <a:latin typeface="Consolas"/>
                <a:ea typeface="Monaco"/>
                <a:cs typeface="Consolas"/>
              </a:rPr>
              <a:t>(sqrt(2, 0.001));</a:t>
            </a:r>
          </a:p>
          <a:p>
            <a:pPr>
              <a:lnSpc>
                <a:spcPts val="1740"/>
              </a:lnSpc>
              <a:spcBef>
                <a:spcPts val="0"/>
              </a:spcBef>
            </a:pPr>
            <a:r>
              <a:rPr lang="en-US" sz="1200" dirty="0">
                <a:latin typeface="Consolas"/>
                <a:ea typeface="Monaco"/>
                <a:cs typeface="Consolas"/>
              </a:rPr>
              <a:t>      System.out.</a:t>
            </a:r>
            <a:r>
              <a:rPr lang="en-US" sz="1200">
                <a:latin typeface="Consolas"/>
                <a:ea typeface="Monaco"/>
                <a:cs typeface="Consolas"/>
              </a:rPr>
              <a:t>println</a:t>
            </a:r>
            <a:r>
              <a:rPr lang="en-US" sz="1200" dirty="0">
                <a:latin typeface="Consolas"/>
                <a:ea typeface="Monaco"/>
                <a:cs typeface="Consolas"/>
              </a:rPr>
              <a:t>(sqrt(2, 1e-7));  </a:t>
            </a:r>
            <a:r>
              <a:rPr lang="en-US" sz="1400" dirty="0">
                <a:solidFill>
                  <a:srgbClr val="006600"/>
                </a:solidFill>
                <a:latin typeface="Times New Roman" panose="02020603050405020304" pitchFamily="18" charset="0"/>
                <a:ea typeface="Monaco"/>
                <a:cs typeface="Times New Roman" panose="02020603050405020304" pitchFamily="18" charset="0"/>
              </a:rPr>
              <a:t>// </a:t>
            </a:r>
            <a:r>
              <a:rPr lang="en-US" sz="1200" dirty="0">
                <a:solidFill>
                  <a:srgbClr val="006600"/>
                </a:solidFill>
                <a:latin typeface="Consolas"/>
                <a:ea typeface="Monaco"/>
                <a:cs typeface="Consolas"/>
              </a:rPr>
              <a:t>0.00000001</a:t>
            </a:r>
          </a:p>
          <a:p>
            <a:pPr>
              <a:lnSpc>
                <a:spcPts val="1740"/>
              </a:lnSpc>
              <a:spcBef>
                <a:spcPts val="0"/>
              </a:spcBef>
            </a:pPr>
            <a:r>
              <a:rPr lang="en-US" sz="1200" dirty="0">
                <a:solidFill>
                  <a:srgbClr val="006600"/>
                </a:solidFill>
                <a:latin typeface="Consolas"/>
                <a:ea typeface="Monaco"/>
                <a:cs typeface="Consolas"/>
              </a:rPr>
              <a:t>   </a:t>
            </a:r>
            <a:r>
              <a:rPr lang="en-US" sz="1200" dirty="0">
                <a:solidFill>
                  <a:srgbClr val="0008B2"/>
                </a:solidFill>
                <a:latin typeface="Consolas"/>
                <a:ea typeface="Monaco"/>
                <a:cs typeface="Consolas"/>
              </a:rPr>
              <a:t>}  </a:t>
            </a:r>
          </a:p>
          <a:p>
            <a:pPr>
              <a:lnSpc>
                <a:spcPts val="1740"/>
              </a:lnSpc>
              <a:spcBef>
                <a:spcPts val="0"/>
              </a:spcBef>
            </a:pPr>
            <a:endParaRPr lang="en-US" sz="1200" dirty="0">
              <a:solidFill>
                <a:srgbClr val="006600"/>
              </a:solidFill>
              <a:latin typeface="Consolas"/>
              <a:ea typeface="Monaco"/>
              <a:cs typeface="Consolas"/>
            </a:endParaRPr>
          </a:p>
          <a:p>
            <a:pPr>
              <a:lnSpc>
                <a:spcPts val="1740"/>
              </a:lnSpc>
              <a:spcBef>
                <a:spcPts val="0"/>
              </a:spcBef>
            </a:pPr>
            <a:r>
              <a:rPr lang="en-US" sz="1200" dirty="0">
                <a:solidFill>
                  <a:srgbClr val="006600"/>
                </a:solidFill>
                <a:latin typeface="Consolas" panose="020B0609020204030204" pitchFamily="49" charset="0"/>
                <a:ea typeface="Monaco"/>
                <a:cs typeface="Consolas" panose="020B0609020204030204" pitchFamily="49" charset="0"/>
              </a:rPr>
              <a:t>   </a:t>
            </a:r>
            <a:r>
              <a:rPr lang="en-US" sz="1400" dirty="0">
                <a:solidFill>
                  <a:srgbClr val="006600"/>
                </a:solidFill>
                <a:latin typeface="Times New Roman" panose="02020603050405020304" pitchFamily="18" charset="0"/>
                <a:ea typeface="Monaco"/>
                <a:cs typeface="Times New Roman" panose="02020603050405020304" pitchFamily="18" charset="0"/>
              </a:rPr>
              <a:t>/** Computes square root with precision epsilon */</a:t>
            </a:r>
          </a:p>
          <a:p>
            <a:pPr>
              <a:lnSpc>
                <a:spcPts val="1740"/>
              </a:lnSpc>
              <a:spcBef>
                <a:spcPts val="0"/>
              </a:spcBef>
            </a:pPr>
            <a:r>
              <a:rPr lang="en-US" sz="1200" dirty="0">
                <a:solidFill>
                  <a:srgbClr val="931968"/>
                </a:solidFill>
                <a:latin typeface="Consolas" panose="020B0609020204030204" pitchFamily="49" charset="0"/>
                <a:ea typeface="Monaco"/>
                <a:cs typeface="Consolas" panose="020B0609020204030204" pitchFamily="49" charset="0"/>
              </a:rPr>
              <a:t>   </a:t>
            </a:r>
            <a:r>
              <a:rPr lang="en-US" sz="1200" dirty="0">
                <a:solidFill>
                  <a:srgbClr val="0008B2"/>
                </a:solidFill>
                <a:latin typeface="Consolas" panose="020B0609020204030204" pitchFamily="49" charset="0"/>
                <a:ea typeface="Monaco"/>
                <a:cs typeface="Consolas" panose="020B0609020204030204" pitchFamily="49" charset="0"/>
              </a:rPr>
              <a:t>public static double sqrt(double x, double epsilon) {</a:t>
            </a:r>
          </a:p>
          <a:p>
            <a:pPr>
              <a:lnSpc>
                <a:spcPts val="1740"/>
              </a:lnSpc>
              <a:spcBef>
                <a:spcPts val="0"/>
              </a:spcBef>
            </a:pPr>
            <a:r>
              <a:rPr lang="en-US" sz="1200" dirty="0">
                <a:latin typeface="Consolas" panose="020B0609020204030204" pitchFamily="49" charset="0"/>
                <a:ea typeface="Monaco"/>
                <a:cs typeface="Consolas" panose="020B0609020204030204" pitchFamily="49" charset="0"/>
              </a:rPr>
              <a:t>      if (x &lt; 0) return Double.NaN;</a:t>
            </a:r>
          </a:p>
          <a:p>
            <a:pPr>
              <a:lnSpc>
                <a:spcPts val="1740"/>
              </a:lnSpc>
              <a:spcBef>
                <a:spcPts val="0"/>
              </a:spcBef>
            </a:pPr>
            <a:r>
              <a:rPr lang="en-US" sz="1200" dirty="0">
                <a:latin typeface="Consolas" panose="020B0609020204030204" pitchFamily="49" charset="0"/>
                <a:ea typeface="Monaco"/>
                <a:cs typeface="Consolas" panose="020B0609020204030204" pitchFamily="49" charset="0"/>
              </a:rPr>
              <a:t>      double g = x;</a:t>
            </a:r>
          </a:p>
          <a:p>
            <a:pPr>
              <a:lnSpc>
                <a:spcPts val="1740"/>
              </a:lnSpc>
              <a:spcBef>
                <a:spcPts val="0"/>
              </a:spcBef>
            </a:pPr>
            <a:r>
              <a:rPr lang="en-US" sz="1200" dirty="0">
                <a:latin typeface="Consolas" panose="020B0609020204030204" pitchFamily="49" charset="0"/>
                <a:ea typeface="Monaco"/>
                <a:cs typeface="Consolas" panose="020B0609020204030204" pitchFamily="49" charset="0"/>
              </a:rPr>
              <a:t>      while (Math.abs(g * g - x) &gt; epsilon) {</a:t>
            </a:r>
          </a:p>
          <a:p>
            <a:pPr>
              <a:lnSpc>
                <a:spcPts val="1740"/>
              </a:lnSpc>
              <a:spcBef>
                <a:spcPts val="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      g = g - (g * g - x) / (2 * g);</a:t>
            </a:r>
          </a:p>
          <a:p>
            <a:pPr>
              <a:lnSpc>
                <a:spcPts val="1740"/>
              </a:lnSpc>
              <a:spcBef>
                <a:spcPts val="0"/>
              </a:spcBef>
            </a:pPr>
            <a:r>
              <a:rPr lang="en-US" sz="1200" dirty="0">
                <a:latin typeface="Consolas" panose="020B0609020204030204" pitchFamily="49" charset="0"/>
                <a:ea typeface="Monaco"/>
                <a:cs typeface="Consolas" panose="020B0609020204030204" pitchFamily="49" charset="0"/>
              </a:rPr>
              <a:t>      }</a:t>
            </a:r>
          </a:p>
          <a:p>
            <a:pPr>
              <a:lnSpc>
                <a:spcPts val="1740"/>
              </a:lnSpc>
              <a:spcBef>
                <a:spcPts val="0"/>
              </a:spcBef>
            </a:pPr>
            <a:r>
              <a:rPr lang="en-US" sz="1200" dirty="0">
                <a:solidFill>
                  <a:srgbClr val="0008B2"/>
                </a:solidFill>
                <a:latin typeface="Consolas" panose="020B0609020204030204" pitchFamily="49" charset="0"/>
                <a:ea typeface="Monaco"/>
                <a:cs typeface="Consolas" panose="020B0609020204030204" pitchFamily="49" charset="0"/>
              </a:rPr>
              <a:t>      return g;</a:t>
            </a:r>
          </a:p>
          <a:p>
            <a:pPr>
              <a:lnSpc>
                <a:spcPts val="1740"/>
              </a:lnSpc>
              <a:spcBef>
                <a:spcPts val="0"/>
              </a:spcBef>
            </a:pPr>
            <a:r>
              <a:rPr lang="en-US" sz="1200" dirty="0">
                <a:solidFill>
                  <a:srgbClr val="0008B2"/>
                </a:solidFill>
                <a:latin typeface="Consolas" panose="020B0609020204030204" pitchFamily="49" charset="0"/>
                <a:ea typeface="Monaco"/>
                <a:cs typeface="Consolas" panose="020B0609020204030204" pitchFamily="49" charset="0"/>
              </a:rPr>
              <a:t>   }</a:t>
            </a:r>
            <a:endParaRPr lang="en-US" sz="1200" dirty="0">
              <a:solidFill>
                <a:srgbClr val="0008B2"/>
              </a:solidFill>
              <a:latin typeface="Consolas"/>
              <a:ea typeface="Monaco"/>
              <a:cs typeface="Consolas"/>
            </a:endParaRPr>
          </a:p>
          <a:p>
            <a:pPr>
              <a:lnSpc>
                <a:spcPts val="1740"/>
              </a:lnSpc>
              <a:spcBef>
                <a:spcPts val="0"/>
              </a:spcBef>
            </a:pPr>
            <a:r>
              <a:rPr lang="en-US" sz="1400" dirty="0">
                <a:solidFill>
                  <a:srgbClr val="006600"/>
                </a:solidFill>
                <a:latin typeface="Consolas"/>
                <a:ea typeface="Monaco"/>
                <a:cs typeface="Consolas"/>
              </a:rPr>
              <a:t>   </a:t>
            </a:r>
            <a:r>
              <a:rPr lang="en-US" sz="1400" dirty="0">
                <a:solidFill>
                  <a:srgbClr val="006600"/>
                </a:solidFill>
                <a:latin typeface="Times New Roman" panose="02020603050405020304" pitchFamily="18" charset="0"/>
                <a:ea typeface="Monaco"/>
                <a:cs typeface="Times New Roman" panose="02020603050405020304" pitchFamily="18" charset="0"/>
              </a:rPr>
              <a:t>// More MyMath functions </a:t>
            </a:r>
          </a:p>
          <a:p>
            <a:pPr>
              <a:lnSpc>
                <a:spcPts val="1740"/>
              </a:lnSpc>
              <a:spcBef>
                <a:spcPts val="0"/>
              </a:spcBef>
            </a:pPr>
            <a:r>
              <a:rPr lang="en-US" sz="1200" dirty="0">
                <a:latin typeface="Consolas"/>
                <a:ea typeface="Monaco"/>
                <a:cs typeface="Consolas"/>
              </a:rPr>
              <a:t>}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417319" y="1466268"/>
            <a:ext cx="1936089" cy="1722087"/>
          </a:xfrm>
          <a:prstGeom prst="rect">
            <a:avLst/>
          </a:prstGeom>
          <a:solidFill>
            <a:schemeClr val="bg1">
              <a:lumMod val="95000"/>
            </a:schemeClr>
          </a:solidFill>
          <a:ln w="15875">
            <a:solidFill>
              <a:schemeClr val="tx1">
                <a:alpha val="2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lIns="108000" tIns="93600" rIns="182880" bIns="183600" anchor="t" anchorCtr="0">
            <a:prstTxWarp prst="textNoShape">
              <a:avLst/>
            </a:prstTxWarp>
            <a:noAutofit/>
          </a:bodyPr>
          <a:lstStyle/>
          <a:p>
            <a:pPr>
              <a:lnSpc>
                <a:spcPts val="1940"/>
              </a:lnSpc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Monaco"/>
                <a:cs typeface="Consolas"/>
              </a:rPr>
              <a:t>% </a:t>
            </a:r>
            <a:r>
              <a:rPr lang="en-US" sz="1200" b="1" dirty="0">
                <a:solidFill>
                  <a:srgbClr val="000000"/>
                </a:solidFill>
                <a:latin typeface="Consolas"/>
                <a:ea typeface="Monaco"/>
                <a:cs typeface="Consolas"/>
              </a:rPr>
              <a:t>java MyMath</a:t>
            </a:r>
          </a:p>
          <a:p>
            <a:pPr>
              <a:lnSpc>
                <a:spcPts val="1940"/>
              </a:lnSpc>
            </a:pPr>
            <a:r>
              <a:rPr lang="en-US" sz="1200" dirty="0">
                <a:solidFill>
                  <a:srgbClr val="0000FF"/>
                </a:solidFill>
                <a:latin typeface="Consolas"/>
                <a:ea typeface="Monaco"/>
                <a:cs typeface="Consolas"/>
              </a:rPr>
              <a:t>1.4142135623730951</a:t>
            </a:r>
          </a:p>
          <a:p>
            <a:pPr>
              <a:lnSpc>
                <a:spcPts val="1940"/>
              </a:lnSpc>
            </a:pPr>
            <a:r>
              <a:rPr lang="en-US" sz="1200" dirty="0">
                <a:solidFill>
                  <a:srgbClr val="0000FF"/>
                </a:solidFill>
                <a:latin typeface="Consolas"/>
                <a:ea typeface="Monaco"/>
                <a:cs typeface="Consolas"/>
              </a:rPr>
              <a:t>1</a:t>
            </a:r>
            <a:r>
              <a:rPr lang="en-US" sz="1200" dirty="0">
                <a:latin typeface="Consolas"/>
                <a:ea typeface="Monaco"/>
                <a:cs typeface="Consolas"/>
              </a:rPr>
              <a:t>.5</a:t>
            </a:r>
          </a:p>
          <a:p>
            <a:pPr>
              <a:lnSpc>
                <a:spcPts val="1940"/>
              </a:lnSpc>
            </a:pPr>
            <a:r>
              <a:rPr lang="en-US" sz="1200" dirty="0">
                <a:solidFill>
                  <a:srgbClr val="0000FF"/>
                </a:solidFill>
                <a:latin typeface="Consolas"/>
                <a:ea typeface="Monaco"/>
                <a:cs typeface="Consolas"/>
              </a:rPr>
              <a:t>1.41</a:t>
            </a:r>
            <a:r>
              <a:rPr lang="en-US" sz="1200" dirty="0">
                <a:latin typeface="Consolas"/>
                <a:ea typeface="Monaco"/>
                <a:cs typeface="Consolas"/>
              </a:rPr>
              <a:t>66666666666665</a:t>
            </a:r>
          </a:p>
          <a:p>
            <a:pPr>
              <a:lnSpc>
                <a:spcPts val="1940"/>
              </a:lnSpc>
            </a:pPr>
            <a:r>
              <a:rPr lang="en-US" sz="1200" dirty="0">
                <a:solidFill>
                  <a:srgbClr val="0000FF"/>
                </a:solidFill>
                <a:latin typeface="Consolas"/>
                <a:ea typeface="Monaco"/>
                <a:cs typeface="Consolas"/>
              </a:rPr>
              <a:t>1.41421</a:t>
            </a:r>
            <a:r>
              <a:rPr lang="en-US" sz="1200" dirty="0">
                <a:latin typeface="Consolas"/>
                <a:ea typeface="Monaco"/>
                <a:cs typeface="Consolas"/>
              </a:rPr>
              <a:t>56862745097</a:t>
            </a:r>
          </a:p>
          <a:p>
            <a:pPr>
              <a:lnSpc>
                <a:spcPts val="1940"/>
              </a:lnSpc>
            </a:pPr>
            <a:r>
              <a:rPr lang="en-US" sz="1200" dirty="0">
                <a:solidFill>
                  <a:srgbClr val="0000FF"/>
                </a:solidFill>
                <a:latin typeface="Consolas"/>
                <a:ea typeface="Menlo"/>
                <a:cs typeface="Consolas"/>
              </a:rPr>
              <a:t>1.41421356237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Menlo"/>
                <a:cs typeface="Consolas"/>
              </a:rPr>
              <a:t>46899</a:t>
            </a:r>
            <a:r>
              <a:rPr lang="en-US" sz="1200" dirty="0">
                <a:latin typeface="Consolas"/>
                <a:ea typeface="Monaco"/>
                <a:cs typeface="Consolas"/>
              </a:rPr>
              <a:t> </a:t>
            </a:r>
          </a:p>
        </p:txBody>
      </p:sp>
      <p:sp>
        <p:nvSpPr>
          <p:cNvPr id="2" name="Rounded Rectangular Callout 1">
            <a:extLst>
              <a:ext uri="{FF2B5EF4-FFF2-40B4-BE49-F238E27FC236}">
                <a16:creationId xmlns:a16="http://schemas.microsoft.com/office/drawing/2014/main" id="{3F8FD748-A996-EF0E-E740-1B3E4C1AB7BC}"/>
              </a:ext>
            </a:extLst>
          </p:cNvPr>
          <p:cNvSpPr/>
          <p:nvPr/>
        </p:nvSpPr>
        <p:spPr>
          <a:xfrm>
            <a:off x="6142988" y="3847046"/>
            <a:ext cx="2108819" cy="890053"/>
          </a:xfrm>
          <a:prstGeom prst="wedgeRoundRectCallout">
            <a:avLst>
              <a:gd name="adj1" fmla="val -40145"/>
              <a:gd name="adj2" fmla="val -5344"/>
              <a:gd name="adj3" fmla="val 16667"/>
            </a:avLst>
          </a:prstGeom>
          <a:noFill/>
          <a:ln w="19050">
            <a:noFill/>
            <a:round/>
            <a:headEnd/>
            <a:tailEnd/>
          </a:ln>
          <a:effectLst/>
        </p:spPr>
        <p:txBody>
          <a:bodyPr lIns="0" tIns="36000" rIns="0" bIns="36000" anchor="ctr"/>
          <a:lstStyle/>
          <a:p>
            <a:pPr marL="7938" lvl="1"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finer 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sqrt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version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4306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dirty="0"/>
              <a:t>Function anatomy</a:t>
            </a:r>
            <a:endParaRPr kumimoji="0" lang="en-US" sz="1800" dirty="0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1654440" y="1536991"/>
            <a:ext cx="5621062" cy="2580268"/>
          </a:xfrm>
          <a:prstGeom prst="rect">
            <a:avLst/>
          </a:prstGeom>
          <a:solidFill>
            <a:schemeClr val="bg1"/>
          </a:solidFill>
          <a:ln w="15875">
            <a:solidFill>
              <a:schemeClr val="tx1">
                <a:alpha val="2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88000" tIns="91440" rIns="0" bIns="91440" anchor="ctr" anchorCtr="0">
            <a:prstTxWarp prst="textNoShape">
              <a:avLst/>
            </a:prstTxWarp>
            <a:noAutofit/>
          </a:bodyPr>
          <a:lstStyle/>
          <a:p>
            <a:pPr>
              <a:spcBef>
                <a:spcPts val="300"/>
              </a:spcBef>
            </a:pPr>
            <a:r>
              <a:rPr lang="en-US" sz="1400" dirty="0">
                <a:latin typeface="Consolas" panose="020B0609020204030204" pitchFamily="49" charset="0"/>
                <a:ea typeface="Monaco"/>
                <a:cs typeface="Consolas" panose="020B0609020204030204" pitchFamily="49" charset="0"/>
              </a:rPr>
              <a:t>public static double sqrt(double x, double epsilon) {</a:t>
            </a:r>
          </a:p>
          <a:p>
            <a:pPr>
              <a:spcBef>
                <a:spcPts val="300"/>
              </a:spcBef>
            </a:pPr>
            <a:r>
              <a:rPr lang="en-US" sz="1400" dirty="0">
                <a:latin typeface="Consolas" panose="020B0609020204030204" pitchFamily="49" charset="0"/>
                <a:ea typeface="Monaco"/>
                <a:cs typeface="Consolas" panose="020B0609020204030204" pitchFamily="49" charset="0"/>
              </a:rPr>
              <a:t>    if (x &lt; 0) return Double.NaN;</a:t>
            </a:r>
          </a:p>
          <a:p>
            <a:pPr>
              <a:spcBef>
                <a:spcPts val="300"/>
              </a:spcBef>
            </a:pPr>
            <a:r>
              <a:rPr lang="en-US" sz="1400" dirty="0">
                <a:latin typeface="Consolas" panose="020B0609020204030204" pitchFamily="49" charset="0"/>
                <a:ea typeface="Monaco"/>
                <a:cs typeface="Consolas" panose="020B0609020204030204" pitchFamily="49" charset="0"/>
              </a:rPr>
              <a:t>    double g = x;</a:t>
            </a:r>
          </a:p>
          <a:p>
            <a:pPr>
              <a:spcBef>
                <a:spcPts val="300"/>
              </a:spcBef>
            </a:pPr>
            <a:r>
              <a:rPr lang="en-US" sz="1400" dirty="0">
                <a:latin typeface="Consolas" panose="020B0609020204030204" pitchFamily="49" charset="0"/>
                <a:ea typeface="Monaco"/>
                <a:cs typeface="Consolas" panose="020B0609020204030204" pitchFamily="49" charset="0"/>
              </a:rPr>
              <a:t>    while (Math.abs(g * g - x) &gt; epsilon) {</a:t>
            </a:r>
          </a:p>
          <a:p>
            <a:pPr>
              <a:spcBef>
                <a:spcPts val="300"/>
              </a:spcBef>
            </a:pP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      g = g - (g * g - x) / (2 * g);</a:t>
            </a:r>
          </a:p>
          <a:p>
            <a:pPr>
              <a:spcBef>
                <a:spcPts val="300"/>
              </a:spcBef>
            </a:pPr>
            <a:r>
              <a:rPr lang="en-US" sz="1400" dirty="0">
                <a:latin typeface="Consolas" panose="020B0609020204030204" pitchFamily="49" charset="0"/>
                <a:ea typeface="Monaco"/>
                <a:cs typeface="Consolas" panose="020B0609020204030204" pitchFamily="49" charset="0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sz="1400" dirty="0">
                <a:latin typeface="Consolas" panose="020B0609020204030204" pitchFamily="49" charset="0"/>
                <a:ea typeface="Monaco"/>
                <a:cs typeface="Consolas" panose="020B0609020204030204" pitchFamily="49" charset="0"/>
              </a:rPr>
              <a:t>    return g;</a:t>
            </a:r>
          </a:p>
          <a:p>
            <a:pPr>
              <a:spcBef>
                <a:spcPts val="300"/>
              </a:spcBef>
            </a:pPr>
            <a:r>
              <a:rPr lang="en-US" sz="1400" dirty="0">
                <a:latin typeface="Consolas" panose="020B0609020204030204" pitchFamily="49" charset="0"/>
                <a:ea typeface="Monaco"/>
                <a:cs typeface="Consolas" panose="020B0609020204030204" pitchFamily="49" charset="0"/>
              </a:rPr>
              <a:t>}</a:t>
            </a:r>
            <a:endParaRPr lang="en-US" sz="1400" dirty="0">
              <a:latin typeface="Consolas"/>
              <a:ea typeface="Monaco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38860566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Approximation algorithms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Rectangle 3">
                <a:extLst>
                  <a:ext uri="{FF2B5EF4-FFF2-40B4-BE49-F238E27FC236}">
                    <a16:creationId xmlns:a16="http://schemas.microsoft.com/office/drawing/2014/main" id="{C3BEFA3B-CEAC-4249-9A3A-2F3DDE1492B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85860" y="1086629"/>
                <a:ext cx="8331689" cy="184351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lnSpc>
                    <a:spcPts val="26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3399"/>
                  </a:buClr>
                  <a:buSzPct val="50000"/>
                  <a:buFont typeface="Monotype Sorts" charset="2"/>
                  <a:defRPr kumimoji="1" sz="2800">
                    <a:solidFill>
                      <a:srgbClr val="003399"/>
                    </a:solidFill>
                    <a:latin typeface="+mn-lt"/>
                    <a:ea typeface="ＭＳ Ｐゴシック" charset="-128"/>
                    <a:cs typeface="ＭＳ Ｐゴシック" charset="-128"/>
                  </a:defRPr>
                </a:lvl1pPr>
                <a:lvl2pPr marL="346075" indent="-231775" algn="l" rtl="0" eaLnBrk="0" fontAlgn="base" hangingPunct="0">
                  <a:lnSpc>
                    <a:spcPts val="26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SzPct val="50000"/>
                  <a:buFont typeface="Monotype Sorts" charset="2"/>
                  <a:buChar char="n"/>
                  <a:defRPr kumimoji="1" sz="2400">
                    <a:solidFill>
                      <a:schemeClr val="tx1"/>
                    </a:solidFill>
                    <a:latin typeface="+mn-lt"/>
                    <a:ea typeface="ＭＳ Ｐゴシック" charset="-128"/>
                  </a:defRPr>
                </a:lvl2pPr>
                <a:lvl3pPr marL="627063" indent="-166688" algn="l" rtl="0" eaLnBrk="0" fontAlgn="base" hangingPunct="0">
                  <a:lnSpc>
                    <a:spcPts val="26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SzPct val="80000"/>
                  <a:buChar char="–"/>
                  <a:defRPr kumimoji="1" sz="2000">
                    <a:solidFill>
                      <a:schemeClr val="tx1"/>
                    </a:solidFill>
                    <a:latin typeface="+mn-lt"/>
                    <a:ea typeface="ＭＳ Ｐゴシック" charset="-128"/>
                  </a:defRPr>
                </a:lvl3pPr>
                <a:lvl4pPr marL="1147763" indent="-404813" algn="l" rtl="0" eaLnBrk="0" fontAlgn="base" hangingPunct="0">
                  <a:lnSpc>
                    <a:spcPts val="26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charset="2"/>
                  <a:buChar char="!"/>
                  <a:defRPr kumimoji="1" sz="1800">
                    <a:solidFill>
                      <a:schemeClr val="tx1"/>
                    </a:solidFill>
                    <a:latin typeface="+mn-lt"/>
                    <a:ea typeface="ＭＳ Ｐゴシック" charset="-128"/>
                  </a:defRPr>
                </a:lvl4pPr>
                <a:lvl5pPr marL="1539875" indent="-169863" algn="l" rtl="0" eaLnBrk="0" fontAlgn="base" hangingPunct="0">
                  <a:lnSpc>
                    <a:spcPts val="26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–"/>
                  <a:defRPr kumimoji="1" sz="1800">
                    <a:solidFill>
                      <a:schemeClr val="tx1"/>
                    </a:solidFill>
                    <a:latin typeface="+mn-lt"/>
                    <a:ea typeface="ＭＳ Ｐゴシック" charset="-128"/>
                  </a:defRPr>
                </a:lvl5pPr>
                <a:lvl6pPr marL="1997075" indent="-169863" algn="l" rtl="0" eaLnBrk="0" fontAlgn="base" hangingPunct="0">
                  <a:lnSpc>
                    <a:spcPts val="26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–"/>
                  <a:defRPr kumimoji="1" sz="1800">
                    <a:solidFill>
                      <a:schemeClr val="tx1"/>
                    </a:solidFill>
                    <a:latin typeface="+mn-lt"/>
                    <a:ea typeface="ＭＳ Ｐゴシック" charset="-128"/>
                  </a:defRPr>
                </a:lvl6pPr>
                <a:lvl7pPr marL="2454275" indent="-169863" algn="l" rtl="0" eaLnBrk="0" fontAlgn="base" hangingPunct="0">
                  <a:lnSpc>
                    <a:spcPts val="26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–"/>
                  <a:defRPr kumimoji="1" sz="1800">
                    <a:solidFill>
                      <a:schemeClr val="tx1"/>
                    </a:solidFill>
                    <a:latin typeface="+mn-lt"/>
                    <a:ea typeface="ＭＳ Ｐゴシック" charset="-128"/>
                  </a:defRPr>
                </a:lvl7pPr>
                <a:lvl8pPr marL="2911475" indent="-169863" algn="l" rtl="0" eaLnBrk="0" fontAlgn="base" hangingPunct="0">
                  <a:lnSpc>
                    <a:spcPts val="26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–"/>
                  <a:defRPr kumimoji="1" sz="1800">
                    <a:solidFill>
                      <a:schemeClr val="tx1"/>
                    </a:solidFill>
                    <a:latin typeface="+mn-lt"/>
                    <a:ea typeface="ＭＳ Ｐゴシック" charset="-128"/>
                  </a:defRPr>
                </a:lvl8pPr>
                <a:lvl9pPr marL="3368675" indent="-169863" algn="l" rtl="0" eaLnBrk="0" fontAlgn="base" hangingPunct="0">
                  <a:lnSpc>
                    <a:spcPts val="26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–"/>
                  <a:defRPr kumimoji="1" sz="1800">
                    <a:solidFill>
                      <a:schemeClr val="tx1"/>
                    </a:solidFill>
                    <a:latin typeface="+mn-lt"/>
                    <a:ea typeface="ＭＳ Ｐゴシック" charset="-128"/>
                  </a:defRPr>
                </a:lvl9pPr>
              </a:lstStyle>
              <a:p>
                <a:pPr>
                  <a:lnSpc>
                    <a:spcPts val="2160"/>
                  </a:lnSpc>
                  <a:spcBef>
                    <a:spcPts val="600"/>
                  </a:spcBef>
                </a:pPr>
                <a:r>
                  <a:rPr lang="en-US" sz="1800" u="sng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Strategy</a:t>
                </a:r>
              </a:p>
              <a:p>
                <a:pPr>
                  <a:lnSpc>
                    <a:spcPts val="2160"/>
                  </a:lnSpc>
                  <a:spcBef>
                    <a:spcPts val="600"/>
                  </a:spcBef>
                </a:pPr>
                <a:r>
                  <a:rPr lang="en-US" sz="16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Ideally, we have to find </a:t>
                </a:r>
                <a:r>
                  <a:rPr lang="en-US" sz="1600" i="1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</a:t>
                </a:r>
                <a:r>
                  <a:rPr lang="en-US" sz="16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such that that </a:t>
                </a:r>
                <a:r>
                  <a:rPr lang="en-US" sz="1600" i="1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</a:t>
                </a:r>
                <a:r>
                  <a:rPr lang="en-US" sz="16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 </m:t>
                    </m:r>
                  </m:oMath>
                </a14:m>
                <a:r>
                  <a:rPr lang="en-US" sz="1600" i="1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</a:t>
                </a:r>
                <a:r>
                  <a:rPr lang="en-US" sz="16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</a:t>
                </a:r>
                <a:r>
                  <a:rPr lang="en-US" sz="1600" i="1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sz="16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en-US" sz="1600" i="1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ts val="2160"/>
                  </a:lnSpc>
                  <a:spcBef>
                    <a:spcPts val="600"/>
                  </a:spcBef>
                </a:pPr>
                <a:r>
                  <a:rPr lang="en-US" sz="16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Instead, we’ll find an approximation which is </a:t>
                </a:r>
                <a:r>
                  <a:rPr lang="en-US" sz="1600" i="1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close enough</a:t>
                </a:r>
                <a:r>
                  <a:rPr lang="en-US" sz="16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to the correct answer.</a:t>
                </a:r>
              </a:p>
              <a:p>
                <a:pPr>
                  <a:lnSpc>
                    <a:spcPts val="2160"/>
                  </a:lnSpc>
                  <a:spcBef>
                    <a:spcPts val="600"/>
                  </a:spcBef>
                </a:pPr>
                <a:r>
                  <a:rPr lang="en-US" sz="16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Specifically, we’ll seek a number </a:t>
                </a:r>
                <a:r>
                  <a:rPr lang="en-US" sz="1600" i="1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</a:t>
                </a:r>
                <a:r>
                  <a:rPr lang="en-US" sz="16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such that, for a small given </a:t>
                </a:r>
                <a:r>
                  <a:rPr lang="en-US" sz="1600" i="1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epsilon</a:t>
                </a:r>
                <a:r>
                  <a:rPr lang="en-US" sz="16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</a:t>
                </a:r>
                <a:br>
                  <a:rPr lang="en-US" sz="16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sz="16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| </a:t>
                </a:r>
                <a:r>
                  <a:rPr lang="en-US" sz="1600" i="1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</a:t>
                </a:r>
                <a:r>
                  <a:rPr lang="en-US" sz="16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 </m:t>
                    </m:r>
                  </m:oMath>
                </a14:m>
                <a:r>
                  <a:rPr lang="en-US" sz="1600" i="1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</a:t>
                </a:r>
                <a:r>
                  <a:rPr lang="en-US" sz="16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– </a:t>
                </a:r>
                <a:r>
                  <a:rPr lang="en-US" sz="1600" i="1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 |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≤</m:t>
                    </m:r>
                  </m:oMath>
                </a14:m>
                <a:r>
                  <a:rPr lang="en-US" sz="1600" i="1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epsilon</a:t>
                </a:r>
              </a:p>
            </p:txBody>
          </p:sp>
        </mc:Choice>
        <mc:Fallback xmlns="">
          <p:sp>
            <p:nvSpPr>
              <p:cNvPr id="113" name="Rectangle 3">
                <a:extLst>
                  <a:ext uri="{FF2B5EF4-FFF2-40B4-BE49-F238E27FC236}">
                    <a16:creationId xmlns:a16="http://schemas.microsoft.com/office/drawing/2014/main" id="{C3BEFA3B-CEAC-4249-9A3A-2F3DDE1492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85860" y="1086629"/>
                <a:ext cx="8331689" cy="1843517"/>
              </a:xfrm>
              <a:prstGeom prst="rect">
                <a:avLst/>
              </a:prstGeom>
              <a:blipFill>
                <a:blip r:embed="rId2"/>
                <a:stretch>
                  <a:fillRect l="-609" t="-1370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3">
                <a:extLst>
                  <a:ext uri="{FF2B5EF4-FFF2-40B4-BE49-F238E27FC236}">
                    <a16:creationId xmlns:a16="http://schemas.microsoft.com/office/drawing/2014/main" id="{36802A83-5C27-BE0B-1BB4-3D1E978C522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85860" y="676509"/>
                <a:ext cx="6628172" cy="40151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lnSpc>
                    <a:spcPts val="26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3399"/>
                  </a:buClr>
                  <a:buSzPct val="50000"/>
                  <a:buFont typeface="Monotype Sorts" charset="2"/>
                  <a:defRPr kumimoji="1" sz="2800">
                    <a:solidFill>
                      <a:srgbClr val="003399"/>
                    </a:solidFill>
                    <a:latin typeface="+mn-lt"/>
                    <a:ea typeface="ＭＳ Ｐゴシック" charset="-128"/>
                    <a:cs typeface="ＭＳ Ｐゴシック" charset="-128"/>
                  </a:defRPr>
                </a:lvl1pPr>
                <a:lvl2pPr marL="346075" indent="-231775" algn="l" rtl="0" eaLnBrk="0" fontAlgn="base" hangingPunct="0">
                  <a:lnSpc>
                    <a:spcPts val="26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SzPct val="50000"/>
                  <a:buFont typeface="Monotype Sorts" charset="2"/>
                  <a:buChar char="n"/>
                  <a:defRPr kumimoji="1" sz="2400">
                    <a:solidFill>
                      <a:schemeClr val="tx1"/>
                    </a:solidFill>
                    <a:latin typeface="+mn-lt"/>
                    <a:ea typeface="ＭＳ Ｐゴシック" charset="-128"/>
                  </a:defRPr>
                </a:lvl2pPr>
                <a:lvl3pPr marL="627063" indent="-166688" algn="l" rtl="0" eaLnBrk="0" fontAlgn="base" hangingPunct="0">
                  <a:lnSpc>
                    <a:spcPts val="26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SzPct val="80000"/>
                  <a:buChar char="–"/>
                  <a:defRPr kumimoji="1" sz="2000">
                    <a:solidFill>
                      <a:schemeClr val="tx1"/>
                    </a:solidFill>
                    <a:latin typeface="+mn-lt"/>
                    <a:ea typeface="ＭＳ Ｐゴシック" charset="-128"/>
                  </a:defRPr>
                </a:lvl3pPr>
                <a:lvl4pPr marL="1147763" indent="-404813" algn="l" rtl="0" eaLnBrk="0" fontAlgn="base" hangingPunct="0">
                  <a:lnSpc>
                    <a:spcPts val="26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charset="2"/>
                  <a:buChar char="!"/>
                  <a:defRPr kumimoji="1" sz="1800">
                    <a:solidFill>
                      <a:schemeClr val="tx1"/>
                    </a:solidFill>
                    <a:latin typeface="+mn-lt"/>
                    <a:ea typeface="ＭＳ Ｐゴシック" charset="-128"/>
                  </a:defRPr>
                </a:lvl4pPr>
                <a:lvl5pPr marL="1539875" indent="-169863" algn="l" rtl="0" eaLnBrk="0" fontAlgn="base" hangingPunct="0">
                  <a:lnSpc>
                    <a:spcPts val="26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–"/>
                  <a:defRPr kumimoji="1" sz="1800">
                    <a:solidFill>
                      <a:schemeClr val="tx1"/>
                    </a:solidFill>
                    <a:latin typeface="+mn-lt"/>
                    <a:ea typeface="ＭＳ Ｐゴシック" charset="-128"/>
                  </a:defRPr>
                </a:lvl5pPr>
                <a:lvl6pPr marL="1997075" indent="-169863" algn="l" rtl="0" eaLnBrk="0" fontAlgn="base" hangingPunct="0">
                  <a:lnSpc>
                    <a:spcPts val="26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–"/>
                  <a:defRPr kumimoji="1" sz="1800">
                    <a:solidFill>
                      <a:schemeClr val="tx1"/>
                    </a:solidFill>
                    <a:latin typeface="+mn-lt"/>
                    <a:ea typeface="ＭＳ Ｐゴシック" charset="-128"/>
                  </a:defRPr>
                </a:lvl6pPr>
                <a:lvl7pPr marL="2454275" indent="-169863" algn="l" rtl="0" eaLnBrk="0" fontAlgn="base" hangingPunct="0">
                  <a:lnSpc>
                    <a:spcPts val="26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–"/>
                  <a:defRPr kumimoji="1" sz="1800">
                    <a:solidFill>
                      <a:schemeClr val="tx1"/>
                    </a:solidFill>
                    <a:latin typeface="+mn-lt"/>
                    <a:ea typeface="ＭＳ Ｐゴシック" charset="-128"/>
                  </a:defRPr>
                </a:lvl7pPr>
                <a:lvl8pPr marL="2911475" indent="-169863" algn="l" rtl="0" eaLnBrk="0" fontAlgn="base" hangingPunct="0">
                  <a:lnSpc>
                    <a:spcPts val="26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–"/>
                  <a:defRPr kumimoji="1" sz="1800">
                    <a:solidFill>
                      <a:schemeClr val="tx1"/>
                    </a:solidFill>
                    <a:latin typeface="+mn-lt"/>
                    <a:ea typeface="ＭＳ Ｐゴシック" charset="-128"/>
                  </a:defRPr>
                </a:lvl8pPr>
                <a:lvl9pPr marL="3368675" indent="-169863" algn="l" rtl="0" eaLnBrk="0" fontAlgn="base" hangingPunct="0">
                  <a:lnSpc>
                    <a:spcPts val="26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–"/>
                  <a:defRPr kumimoji="1" sz="1800">
                    <a:solidFill>
                      <a:schemeClr val="tx1"/>
                    </a:solidFill>
                    <a:latin typeface="+mn-lt"/>
                    <a:ea typeface="ＭＳ Ｐゴシック" charset="-128"/>
                  </a:defRPr>
                </a:lvl9pPr>
              </a:lstStyle>
              <a:p>
                <a:pPr>
                  <a:lnSpc>
                    <a:spcPts val="2160"/>
                  </a:lnSpc>
                  <a:spcBef>
                    <a:spcPts val="1200"/>
                  </a:spcBef>
                </a:pPr>
                <a:r>
                  <a:rPr lang="en-US" sz="1800" u="sng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Task</a:t>
                </a:r>
                <a:r>
                  <a:rPr lang="en-US" sz="18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 Calculate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radPr>
                      <m:deg/>
                      <m:e>
                        <m:r>
                          <a:rPr lang="en-US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</m:rad>
                    <m:r>
                      <a:rPr lang="en-US" sz="1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sz="18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for </a:t>
                </a:r>
                <a:r>
                  <a:rPr lang="en-US" sz="1800" i="1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sz="8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&gt;</a:t>
                </a:r>
                <a:r>
                  <a:rPr lang="en-US" sz="8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endParaRPr lang="en-US" sz="2400" i="1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Rectangle 3">
                <a:extLst>
                  <a:ext uri="{FF2B5EF4-FFF2-40B4-BE49-F238E27FC236}">
                    <a16:creationId xmlns:a16="http://schemas.microsoft.com/office/drawing/2014/main" id="{36802A83-5C27-BE0B-1BB4-3D1E978C52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85860" y="676509"/>
                <a:ext cx="6628172" cy="401511"/>
              </a:xfrm>
              <a:prstGeom prst="rect">
                <a:avLst/>
              </a:prstGeom>
              <a:blipFill>
                <a:blip r:embed="rId3"/>
                <a:stretch>
                  <a:fillRect l="-765" t="-6250" b="-15625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C40D61D-7A6B-7590-9E8A-8F68BA51ACB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85860" y="2951637"/>
                <a:ext cx="6425579" cy="140343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lnSpc>
                    <a:spcPts val="26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3399"/>
                  </a:buClr>
                  <a:buSzPct val="50000"/>
                  <a:buFont typeface="Monotype Sorts" charset="2"/>
                  <a:defRPr kumimoji="1" sz="2800">
                    <a:solidFill>
                      <a:srgbClr val="003399"/>
                    </a:solidFill>
                    <a:latin typeface="+mn-lt"/>
                    <a:ea typeface="ＭＳ Ｐゴシック" charset="-128"/>
                    <a:cs typeface="ＭＳ Ｐゴシック" charset="-128"/>
                  </a:defRPr>
                </a:lvl1pPr>
                <a:lvl2pPr marL="346075" indent="-231775" algn="l" rtl="0" eaLnBrk="0" fontAlgn="base" hangingPunct="0">
                  <a:lnSpc>
                    <a:spcPts val="26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SzPct val="50000"/>
                  <a:buFont typeface="Monotype Sorts" charset="2"/>
                  <a:buChar char="n"/>
                  <a:defRPr kumimoji="1" sz="2400">
                    <a:solidFill>
                      <a:schemeClr val="tx1"/>
                    </a:solidFill>
                    <a:latin typeface="+mn-lt"/>
                    <a:ea typeface="ＭＳ Ｐゴシック" charset="-128"/>
                  </a:defRPr>
                </a:lvl2pPr>
                <a:lvl3pPr marL="627063" indent="-166688" algn="l" rtl="0" eaLnBrk="0" fontAlgn="base" hangingPunct="0">
                  <a:lnSpc>
                    <a:spcPts val="26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SzPct val="80000"/>
                  <a:buChar char="–"/>
                  <a:defRPr kumimoji="1" sz="2000">
                    <a:solidFill>
                      <a:schemeClr val="tx1"/>
                    </a:solidFill>
                    <a:latin typeface="+mn-lt"/>
                    <a:ea typeface="ＭＳ Ｐゴシック" charset="-128"/>
                  </a:defRPr>
                </a:lvl3pPr>
                <a:lvl4pPr marL="1147763" indent="-404813" algn="l" rtl="0" eaLnBrk="0" fontAlgn="base" hangingPunct="0">
                  <a:lnSpc>
                    <a:spcPts val="26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charset="2"/>
                  <a:buChar char="!"/>
                  <a:defRPr kumimoji="1" sz="1800">
                    <a:solidFill>
                      <a:schemeClr val="tx1"/>
                    </a:solidFill>
                    <a:latin typeface="+mn-lt"/>
                    <a:ea typeface="ＭＳ Ｐゴシック" charset="-128"/>
                  </a:defRPr>
                </a:lvl4pPr>
                <a:lvl5pPr marL="1539875" indent="-169863" algn="l" rtl="0" eaLnBrk="0" fontAlgn="base" hangingPunct="0">
                  <a:lnSpc>
                    <a:spcPts val="26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–"/>
                  <a:defRPr kumimoji="1" sz="1800">
                    <a:solidFill>
                      <a:schemeClr val="tx1"/>
                    </a:solidFill>
                    <a:latin typeface="+mn-lt"/>
                    <a:ea typeface="ＭＳ Ｐゴシック" charset="-128"/>
                  </a:defRPr>
                </a:lvl5pPr>
                <a:lvl6pPr marL="1997075" indent="-169863" algn="l" rtl="0" eaLnBrk="0" fontAlgn="base" hangingPunct="0">
                  <a:lnSpc>
                    <a:spcPts val="26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–"/>
                  <a:defRPr kumimoji="1" sz="1800">
                    <a:solidFill>
                      <a:schemeClr val="tx1"/>
                    </a:solidFill>
                    <a:latin typeface="+mn-lt"/>
                    <a:ea typeface="ＭＳ Ｐゴシック" charset="-128"/>
                  </a:defRPr>
                </a:lvl6pPr>
                <a:lvl7pPr marL="2454275" indent="-169863" algn="l" rtl="0" eaLnBrk="0" fontAlgn="base" hangingPunct="0">
                  <a:lnSpc>
                    <a:spcPts val="26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–"/>
                  <a:defRPr kumimoji="1" sz="1800">
                    <a:solidFill>
                      <a:schemeClr val="tx1"/>
                    </a:solidFill>
                    <a:latin typeface="+mn-lt"/>
                    <a:ea typeface="ＭＳ Ｐゴシック" charset="-128"/>
                  </a:defRPr>
                </a:lvl7pPr>
                <a:lvl8pPr marL="2911475" indent="-169863" algn="l" rtl="0" eaLnBrk="0" fontAlgn="base" hangingPunct="0">
                  <a:lnSpc>
                    <a:spcPts val="26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–"/>
                  <a:defRPr kumimoji="1" sz="1800">
                    <a:solidFill>
                      <a:schemeClr val="tx1"/>
                    </a:solidFill>
                    <a:latin typeface="+mn-lt"/>
                    <a:ea typeface="ＭＳ Ｐゴシック" charset="-128"/>
                  </a:defRPr>
                </a:lvl8pPr>
                <a:lvl9pPr marL="3368675" indent="-169863" algn="l" rtl="0" eaLnBrk="0" fontAlgn="base" hangingPunct="0">
                  <a:lnSpc>
                    <a:spcPts val="26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–"/>
                  <a:defRPr kumimoji="1" sz="1800">
                    <a:solidFill>
                      <a:schemeClr val="tx1"/>
                    </a:solidFill>
                    <a:latin typeface="+mn-lt"/>
                    <a:ea typeface="ＭＳ Ｐゴシック" charset="-128"/>
                  </a:defRPr>
                </a:lvl9pPr>
              </a:lstStyle>
              <a:p>
                <a:pPr>
                  <a:lnSpc>
                    <a:spcPts val="2160"/>
                  </a:lnSpc>
                  <a:spcBef>
                    <a:spcPts val="600"/>
                  </a:spcBef>
                </a:pPr>
                <a:r>
                  <a:rPr lang="en-US" sz="16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 example, suppose we want to compute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radPr>
                      <m:deg/>
                      <m:e>
                        <m:r>
                          <a:rPr lang="en-US" sz="1600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169</m:t>
                        </m:r>
                      </m:e>
                    </m:rad>
                    <m:r>
                      <a:rPr lang="en-US" sz="1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sz="16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:r>
                  <a:rPr lang="en-US" sz="1600" i="1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epsilon = </a:t>
                </a:r>
                <a:r>
                  <a:rPr lang="en-US" sz="16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0.01</a:t>
                </a:r>
              </a:p>
              <a:p>
                <a:pPr>
                  <a:lnSpc>
                    <a:spcPts val="2160"/>
                  </a:lnSpc>
                  <a:spcBef>
                    <a:spcPts val="600"/>
                  </a:spcBef>
                </a:pPr>
                <a:r>
                  <a:rPr lang="en-US" sz="16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We use some algorithm and find </a:t>
                </a:r>
                <a:r>
                  <a:rPr lang="en-US" sz="1600" i="1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</a:t>
                </a:r>
                <a:r>
                  <a:rPr lang="en-US" sz="16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12.9999</a:t>
                </a:r>
              </a:p>
              <a:p>
                <a:pPr>
                  <a:lnSpc>
                    <a:spcPts val="2160"/>
                  </a:lnSpc>
                  <a:spcBef>
                    <a:spcPts val="600"/>
                  </a:spcBef>
                </a:pPr>
                <a:r>
                  <a:rPr lang="en-US" sz="16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Since  |12.9999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 </m:t>
                    </m:r>
                    <m:r>
                      <a:rPr lang="en-US" sz="1600" b="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12.9999</m:t>
                    </m:r>
                  </m:oMath>
                </a14:m>
                <a:r>
                  <a:rPr lang="en-US" sz="16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– 169</a:t>
                </a:r>
                <a:r>
                  <a:rPr lang="en-US" sz="1600" i="1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|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≤</m:t>
                    </m:r>
                  </m:oMath>
                </a14:m>
                <a:r>
                  <a:rPr lang="en-US" sz="1600" i="1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0.01,</a:t>
                </a:r>
                <a:br>
                  <a:rPr lang="en-US" sz="16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sz="16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we say that </a:t>
                </a:r>
                <a:r>
                  <a:rPr lang="en-US" sz="1600" i="1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</a:t>
                </a:r>
                <a:r>
                  <a:rPr lang="en-US" sz="16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a good enough approximation of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radPr>
                      <m:deg/>
                      <m:e>
                        <m:r>
                          <a:rPr lang="en-US" sz="16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169</m:t>
                        </m:r>
                      </m:e>
                    </m:rad>
                    <m:r>
                      <a:rPr lang="en-US" sz="1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endParaRPr lang="en-US" sz="16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C40D61D-7A6B-7590-9E8A-8F68BA51AC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85860" y="2951637"/>
                <a:ext cx="6425579" cy="1403438"/>
              </a:xfrm>
              <a:prstGeom prst="rect">
                <a:avLst/>
              </a:prstGeom>
              <a:blipFill>
                <a:blip r:embed="rId4"/>
                <a:stretch>
                  <a:fillRect l="-394" b="-1802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2D32B4C-B063-307D-1B46-557B3209BE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2738" y="4466129"/>
                <a:ext cx="2571131" cy="1964410"/>
              </a:xfrm>
              <a:prstGeom prst="rect">
                <a:avLst/>
              </a:prstGeom>
              <a:solidFill>
                <a:schemeClr val="bg1"/>
              </a:solidFill>
              <a:ln w="15875">
                <a:solidFill>
                  <a:schemeClr val="tx1">
                    <a:alpha val="20000"/>
                  </a:schemeClr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txBody>
              <a:bodyPr lIns="182880" tIns="36000" rIns="0" bIns="36000" anchor="ctr" anchorCtr="0">
                <a:prstTxWarp prst="textNoShape">
                  <a:avLst/>
                </a:prstTxWarp>
                <a:noAutofit/>
              </a:bodyPr>
              <a:lstStyle/>
              <a:p>
                <a:pPr>
                  <a:spcBef>
                    <a:spcPts val="300"/>
                  </a:spcBef>
                </a:pPr>
                <a:r>
                  <a:rPr lang="en-US" sz="1400" dirty="0">
                    <a:solidFill>
                      <a:srgbClr val="0066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// Computing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140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radPr>
                      <m:deg/>
                      <m:e>
                        <m:r>
                          <a:rPr lang="en-US" sz="1400" b="0" i="1" smtClean="0">
                            <a:solidFill>
                              <a:srgbClr val="0066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</m:rad>
                  </m:oMath>
                </a14:m>
                <a:r>
                  <a:rPr lang="en-US" sz="1400" dirty="0">
                    <a:solidFill>
                      <a:srgbClr val="0066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  <a:p>
                <a:pPr>
                  <a:spcBef>
                    <a:spcPts val="300"/>
                  </a:spcBef>
                </a:pPr>
                <a:r>
                  <a:rPr lang="en-US" sz="1400" i="1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epsilon</a:t>
                </a:r>
                <a:r>
                  <a:rPr lang="en-US" sz="14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0.01</a:t>
                </a:r>
                <a:endParaRPr lang="he-IL" sz="14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spcBef>
                    <a:spcPts val="300"/>
                  </a:spcBef>
                </a:pPr>
                <a:r>
                  <a:rPr lang="en-US" sz="1400" i="1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</a:t>
                </a:r>
                <a:r>
                  <a:rPr lang="en-US" sz="14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initial guess </a:t>
                </a:r>
              </a:p>
              <a:p>
                <a:pPr>
                  <a:spcBef>
                    <a:spcPts val="300"/>
                  </a:spcBef>
                </a:pPr>
                <a:r>
                  <a:rPr lang="en-US" sz="14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while | </a:t>
                </a:r>
                <a:r>
                  <a:rPr lang="en-US" sz="1400" i="1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</a:t>
                </a:r>
                <a:r>
                  <a:rPr lang="en-US" sz="14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 </m:t>
                    </m:r>
                  </m:oMath>
                </a14:m>
                <a:r>
                  <a:rPr lang="en-US" sz="1400" i="1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</a:t>
                </a:r>
                <a:r>
                  <a:rPr lang="en-US" sz="14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– </a:t>
                </a:r>
                <a:r>
                  <a:rPr lang="en-US" sz="1400" i="1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 | </a:t>
                </a:r>
                <a14:m>
                  <m:oMath xmlns:m="http://schemas.openxmlformats.org/officeDocument/2006/math">
                    <m:r>
                      <a:rPr lang="en-US" sz="1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&gt;</m:t>
                    </m:r>
                  </m:oMath>
                </a14:m>
                <a:r>
                  <a:rPr lang="en-US" sz="1400" i="1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epsilon</a:t>
                </a:r>
                <a:r>
                  <a:rPr lang="en-US" sz="14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{</a:t>
                </a:r>
              </a:p>
              <a:p>
                <a:pPr>
                  <a:spcBef>
                    <a:spcPts val="300"/>
                  </a:spcBef>
                </a:pPr>
                <a:r>
                  <a:rPr lang="en-US" sz="1400" i="1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g</a:t>
                </a:r>
                <a:r>
                  <a:rPr lang="en-US" sz="14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better guess</a:t>
                </a:r>
              </a:p>
              <a:p>
                <a:pPr>
                  <a:spcBef>
                    <a:spcPts val="300"/>
                  </a:spcBef>
                </a:pPr>
                <a:r>
                  <a:rPr lang="en-US" sz="14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}</a:t>
                </a:r>
              </a:p>
              <a:p>
                <a:pPr>
                  <a:spcBef>
                    <a:spcPts val="300"/>
                  </a:spcBef>
                </a:pPr>
                <a:r>
                  <a:rPr lang="en-US" sz="14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return </a:t>
                </a:r>
                <a:r>
                  <a:rPr lang="en-US" sz="1400" i="1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</a:t>
                </a: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2D32B4C-B063-307D-1B46-557B3209BE3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92738" y="4466129"/>
                <a:ext cx="2571131" cy="19644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15875">
                <a:solidFill>
                  <a:schemeClr val="tx1">
                    <a:alpha val="20000"/>
                  </a:schemeClr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03475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" grpId="0"/>
      <p:bldP spid="4" grpId="0"/>
      <p:bldP spid="6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dirty="0"/>
              <a:t>Function anatomy</a:t>
            </a:r>
            <a:endParaRPr kumimoji="0" lang="en-US" sz="1800" dirty="0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1654440" y="1536991"/>
            <a:ext cx="5621062" cy="2580268"/>
          </a:xfrm>
          <a:prstGeom prst="rect">
            <a:avLst/>
          </a:prstGeom>
          <a:solidFill>
            <a:schemeClr val="bg1"/>
          </a:solidFill>
          <a:ln w="15875">
            <a:solidFill>
              <a:schemeClr val="tx1">
                <a:alpha val="2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88000" tIns="91440" rIns="0" bIns="91440" anchor="ctr" anchorCtr="0">
            <a:prstTxWarp prst="textNoShape">
              <a:avLst/>
            </a:prstTxWarp>
            <a:noAutofit/>
          </a:bodyPr>
          <a:lstStyle/>
          <a:p>
            <a:pPr>
              <a:spcBef>
                <a:spcPts val="300"/>
              </a:spcBef>
            </a:pPr>
            <a:r>
              <a:rPr lang="en-US" sz="1400" dirty="0">
                <a:latin typeface="Consolas" panose="020B0609020204030204" pitchFamily="49" charset="0"/>
                <a:ea typeface="Monaco"/>
                <a:cs typeface="Consolas" panose="020B0609020204030204" pitchFamily="49" charset="0"/>
              </a:rPr>
              <a:t>public static double sqrt(double x, double epsilon) {</a:t>
            </a:r>
          </a:p>
          <a:p>
            <a:pPr>
              <a:spcBef>
                <a:spcPts val="300"/>
              </a:spcBef>
            </a:pPr>
            <a:r>
              <a:rPr lang="en-US" sz="1400" dirty="0">
                <a:latin typeface="Consolas" panose="020B0609020204030204" pitchFamily="49" charset="0"/>
                <a:ea typeface="Monaco"/>
                <a:cs typeface="Consolas" panose="020B0609020204030204" pitchFamily="49" charset="0"/>
              </a:rPr>
              <a:t>    if (x &lt; 0) return Double.NaN;</a:t>
            </a:r>
          </a:p>
          <a:p>
            <a:pPr>
              <a:spcBef>
                <a:spcPts val="300"/>
              </a:spcBef>
            </a:pPr>
            <a:r>
              <a:rPr lang="en-US" sz="1400" dirty="0">
                <a:latin typeface="Consolas" panose="020B0609020204030204" pitchFamily="49" charset="0"/>
                <a:ea typeface="Monaco"/>
                <a:cs typeface="Consolas" panose="020B0609020204030204" pitchFamily="49" charset="0"/>
              </a:rPr>
              <a:t>    double g = x;</a:t>
            </a:r>
          </a:p>
          <a:p>
            <a:pPr>
              <a:spcBef>
                <a:spcPts val="300"/>
              </a:spcBef>
            </a:pPr>
            <a:r>
              <a:rPr lang="en-US" sz="1400" dirty="0">
                <a:latin typeface="Consolas" panose="020B0609020204030204" pitchFamily="49" charset="0"/>
                <a:ea typeface="Monaco"/>
                <a:cs typeface="Consolas" panose="020B0609020204030204" pitchFamily="49" charset="0"/>
              </a:rPr>
              <a:t>    while (Math.abs(g * g - x) &gt; epsilon) {</a:t>
            </a:r>
          </a:p>
          <a:p>
            <a:pPr>
              <a:spcBef>
                <a:spcPts val="300"/>
              </a:spcBef>
            </a:pP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      g = g - (g * g - x) / (2 * g);</a:t>
            </a:r>
          </a:p>
          <a:p>
            <a:pPr>
              <a:spcBef>
                <a:spcPts val="300"/>
              </a:spcBef>
            </a:pPr>
            <a:r>
              <a:rPr lang="en-US" sz="1400" dirty="0">
                <a:latin typeface="Consolas" panose="020B0609020204030204" pitchFamily="49" charset="0"/>
                <a:ea typeface="Monaco"/>
                <a:cs typeface="Consolas" panose="020B0609020204030204" pitchFamily="49" charset="0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sz="1400" dirty="0">
                <a:latin typeface="Consolas" panose="020B0609020204030204" pitchFamily="49" charset="0"/>
                <a:ea typeface="Monaco"/>
                <a:cs typeface="Consolas" panose="020B0609020204030204" pitchFamily="49" charset="0"/>
              </a:rPr>
              <a:t>    return g;</a:t>
            </a:r>
          </a:p>
          <a:p>
            <a:pPr>
              <a:spcBef>
                <a:spcPts val="300"/>
              </a:spcBef>
            </a:pPr>
            <a:r>
              <a:rPr lang="en-US" sz="1400" dirty="0">
                <a:latin typeface="Consolas" panose="020B0609020204030204" pitchFamily="49" charset="0"/>
                <a:ea typeface="Monaco"/>
                <a:cs typeface="Consolas" panose="020B0609020204030204" pitchFamily="49" charset="0"/>
              </a:rPr>
              <a:t>}</a:t>
            </a:r>
            <a:endParaRPr lang="en-US" sz="1400" dirty="0">
              <a:latin typeface="Consolas"/>
              <a:ea typeface="Monaco"/>
              <a:cs typeface="Consolas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B5F0240-564A-EB49-B671-4A4E102550F8}"/>
              </a:ext>
            </a:extLst>
          </p:cNvPr>
          <p:cNvGrpSpPr/>
          <p:nvPr/>
        </p:nvGrpSpPr>
        <p:grpSpPr>
          <a:xfrm>
            <a:off x="787078" y="2181446"/>
            <a:ext cx="1207152" cy="1743789"/>
            <a:chOff x="787078" y="2181446"/>
            <a:chExt cx="1207152" cy="1743789"/>
          </a:xfrm>
        </p:grpSpPr>
        <p:sp>
          <p:nvSpPr>
            <p:cNvPr id="16" name="Line Callout 1 15"/>
            <p:cNvSpPr/>
            <p:nvPr/>
          </p:nvSpPr>
          <p:spPr>
            <a:xfrm>
              <a:off x="787078" y="2684990"/>
              <a:ext cx="1207152" cy="736700"/>
            </a:xfrm>
            <a:prstGeom prst="borderCallout1">
              <a:avLst>
                <a:gd name="adj1" fmla="val -70554"/>
                <a:gd name="adj2" fmla="val 71788"/>
                <a:gd name="adj3" fmla="val -65544"/>
                <a:gd name="adj4" fmla="val 72467"/>
              </a:avLst>
            </a:prstGeom>
            <a:noFill/>
            <a:ln w="63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dirty="0">
                  <a:solidFill>
                    <a:srgbClr val="000000"/>
                  </a:solidFill>
                  <a:latin typeface="Times New Roman"/>
                  <a:cs typeface="Times New Roman"/>
                </a:rPr>
                <a:t>function</a:t>
              </a:r>
            </a:p>
            <a:p>
              <a:r>
                <a:rPr lang="en-US" sz="1400" dirty="0">
                  <a:solidFill>
                    <a:srgbClr val="000000"/>
                  </a:solidFill>
                  <a:latin typeface="Times New Roman"/>
                  <a:cs typeface="Times New Roman"/>
                </a:rPr>
                <a:t>body</a:t>
              </a:r>
            </a:p>
          </p:txBody>
        </p:sp>
        <p:sp>
          <p:nvSpPr>
            <p:cNvPr id="23" name="Right Brace 22"/>
            <p:cNvSpPr/>
            <p:nvPr/>
          </p:nvSpPr>
          <p:spPr>
            <a:xfrm rot="10800000">
              <a:off x="1709896" y="2181446"/>
              <a:ext cx="284334" cy="1743789"/>
            </a:xfrm>
            <a:prstGeom prst="rightBrace">
              <a:avLst>
                <a:gd name="adj1" fmla="val 33331"/>
                <a:gd name="adj2" fmla="val 50000"/>
              </a:avLst>
            </a:prstGeom>
            <a:ln w="12700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2FE8BA72-D22D-5448-9D7B-B15B0943413D}"/>
              </a:ext>
            </a:extLst>
          </p:cNvPr>
          <p:cNvGrpSpPr/>
          <p:nvPr/>
        </p:nvGrpSpPr>
        <p:grpSpPr>
          <a:xfrm>
            <a:off x="2493925" y="659361"/>
            <a:ext cx="4108967" cy="1155002"/>
            <a:chOff x="2493925" y="659361"/>
            <a:chExt cx="4108967" cy="1155002"/>
          </a:xfrm>
        </p:grpSpPr>
        <p:sp>
          <p:nvSpPr>
            <p:cNvPr id="17" name="Line Callout 1 16"/>
            <p:cNvSpPr/>
            <p:nvPr/>
          </p:nvSpPr>
          <p:spPr>
            <a:xfrm>
              <a:off x="2493925" y="691192"/>
              <a:ext cx="1119231" cy="508058"/>
            </a:xfrm>
            <a:prstGeom prst="borderCallout1">
              <a:avLst>
                <a:gd name="adj1" fmla="val 100620"/>
                <a:gd name="adj2" fmla="val 51924"/>
                <a:gd name="adj3" fmla="val 200861"/>
                <a:gd name="adj4" fmla="val 153392"/>
              </a:avLst>
            </a:prstGeom>
            <a:noFill/>
            <a:ln w="63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dirty="0">
                  <a:solidFill>
                    <a:srgbClr val="000000"/>
                  </a:solidFill>
                  <a:latin typeface="Times New Roman"/>
                  <a:cs typeface="Times New Roman"/>
                </a:rPr>
                <a:t>type of return value</a:t>
              </a:r>
            </a:p>
          </p:txBody>
        </p:sp>
        <p:sp>
          <p:nvSpPr>
            <p:cNvPr id="18" name="Line Callout 1 17"/>
            <p:cNvSpPr/>
            <p:nvPr/>
          </p:nvSpPr>
          <p:spPr>
            <a:xfrm>
              <a:off x="4528979" y="681859"/>
              <a:ext cx="1175129" cy="508058"/>
            </a:xfrm>
            <a:prstGeom prst="borderCallout1">
              <a:avLst>
                <a:gd name="adj1" fmla="val 100620"/>
                <a:gd name="adj2" fmla="val 51168"/>
                <a:gd name="adj3" fmla="val 203271"/>
                <a:gd name="adj4" fmla="val 49421"/>
              </a:avLst>
            </a:prstGeom>
            <a:noFill/>
            <a:ln w="63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dirty="0">
                  <a:solidFill>
                    <a:srgbClr val="000000"/>
                  </a:solidFill>
                  <a:latin typeface="Times New Roman"/>
                  <a:cs typeface="Times New Roman"/>
                </a:rPr>
                <a:t>parameter</a:t>
              </a:r>
              <a:br>
                <a:rPr lang="en-US" sz="1400" dirty="0">
                  <a:solidFill>
                    <a:srgbClr val="000000"/>
                  </a:solidFill>
                  <a:latin typeface="Times New Roman"/>
                  <a:cs typeface="Times New Roman"/>
                </a:rPr>
              </a:br>
              <a:r>
                <a:rPr lang="en-US" sz="1400" dirty="0">
                  <a:solidFill>
                    <a:srgbClr val="000000"/>
                  </a:solidFill>
                  <a:latin typeface="Times New Roman"/>
                  <a:cs typeface="Times New Roman"/>
                </a:rPr>
                <a:t>type</a:t>
              </a:r>
            </a:p>
          </p:txBody>
        </p:sp>
        <p:sp>
          <p:nvSpPr>
            <p:cNvPr id="20" name="Line Callout 1 19"/>
            <p:cNvSpPr/>
            <p:nvPr/>
          </p:nvSpPr>
          <p:spPr>
            <a:xfrm>
              <a:off x="5503896" y="659361"/>
              <a:ext cx="1098996" cy="508058"/>
            </a:xfrm>
            <a:prstGeom prst="borderCallout1">
              <a:avLst>
                <a:gd name="adj1" fmla="val 101826"/>
                <a:gd name="adj2" fmla="val 53540"/>
                <a:gd name="adj3" fmla="val 205682"/>
                <a:gd name="adj4" fmla="val -28078"/>
              </a:avLst>
            </a:prstGeom>
            <a:noFill/>
            <a:ln w="63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dirty="0">
                  <a:solidFill>
                    <a:srgbClr val="000000"/>
                  </a:solidFill>
                  <a:latin typeface="Times New Roman"/>
                  <a:cs typeface="Times New Roman"/>
                </a:rPr>
                <a:t>parameter name</a:t>
              </a:r>
            </a:p>
          </p:txBody>
        </p:sp>
        <p:sp>
          <p:nvSpPr>
            <p:cNvPr id="24" name="Line Callout 1 23"/>
            <p:cNvSpPr/>
            <p:nvPr/>
          </p:nvSpPr>
          <p:spPr>
            <a:xfrm>
              <a:off x="3637146" y="704357"/>
              <a:ext cx="980075" cy="508058"/>
            </a:xfrm>
            <a:prstGeom prst="borderCallout1">
              <a:avLst>
                <a:gd name="adj1" fmla="val 100620"/>
                <a:gd name="adj2" fmla="val 51924"/>
                <a:gd name="adj3" fmla="val 202066"/>
                <a:gd name="adj4" fmla="val 107510"/>
              </a:avLst>
            </a:prstGeom>
            <a:noFill/>
            <a:ln w="63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dirty="0">
                  <a:solidFill>
                    <a:srgbClr val="000000"/>
                  </a:solidFill>
                  <a:latin typeface="Times New Roman"/>
                  <a:cs typeface="Times New Roman"/>
                </a:rPr>
                <a:t>function</a:t>
              </a:r>
              <a:br>
                <a:rPr lang="en-US" sz="1400" dirty="0">
                  <a:solidFill>
                    <a:srgbClr val="000000"/>
                  </a:solidFill>
                  <a:latin typeface="Times New Roman"/>
                  <a:cs typeface="Times New Roman"/>
                </a:rPr>
              </a:br>
              <a:r>
                <a:rPr lang="en-US" sz="1400" dirty="0">
                  <a:solidFill>
                    <a:srgbClr val="000000"/>
                  </a:solidFill>
                  <a:latin typeface="Times New Roman"/>
                  <a:cs typeface="Times New Roman"/>
                </a:rPr>
                <a:t>name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D8A125B6-42B8-9841-9CBA-0631EB687A59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009935" y="1271241"/>
              <a:ext cx="261425" cy="530168"/>
            </a:xfrm>
            <a:prstGeom prst="straightConnector1">
              <a:avLst/>
            </a:prstGeom>
            <a:solidFill>
              <a:schemeClr val="tx2"/>
            </a:solidFill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/>
              <a:tailEnd type="triangle"/>
            </a:ln>
            <a:effectLst/>
          </p:spPr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4ACB65AF-4F23-1B49-A0B3-5BC517718AEC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091554" y="1271241"/>
              <a:ext cx="392189" cy="530168"/>
            </a:xfrm>
            <a:prstGeom prst="straightConnector1">
              <a:avLst/>
            </a:prstGeom>
            <a:solidFill>
              <a:schemeClr val="tx2"/>
            </a:solidFill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/>
              <a:tailEnd type="triangle"/>
            </a:ln>
            <a:effectLst/>
          </p:spPr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DE278613-EA2C-634F-A51D-C9956A375FE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816952" y="1271241"/>
              <a:ext cx="0" cy="543122"/>
            </a:xfrm>
            <a:prstGeom prst="straightConnector1">
              <a:avLst/>
            </a:prstGeom>
            <a:solidFill>
              <a:schemeClr val="tx2"/>
            </a:solidFill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/>
              <a:tailEnd type="triangle"/>
            </a:ln>
            <a:effectLst/>
          </p:spPr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719E8A5F-5FA9-724D-9DAC-9B07DA432731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5224445" y="1235305"/>
              <a:ext cx="435814" cy="566104"/>
            </a:xfrm>
            <a:prstGeom prst="straightConnector1">
              <a:avLst/>
            </a:prstGeom>
            <a:solidFill>
              <a:schemeClr val="tx2"/>
            </a:solidFill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/>
              <a:tailEnd type="triangle"/>
            </a:ln>
            <a:effectLst/>
          </p:spPr>
        </p:cxn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F5801EC2-B368-2E40-869E-774D94F121DA}"/>
              </a:ext>
            </a:extLst>
          </p:cNvPr>
          <p:cNvGrpSpPr/>
          <p:nvPr/>
        </p:nvGrpSpPr>
        <p:grpSpPr>
          <a:xfrm>
            <a:off x="326178" y="1536991"/>
            <a:ext cx="1525884" cy="736700"/>
            <a:chOff x="326178" y="1536991"/>
            <a:chExt cx="1525884" cy="736700"/>
          </a:xfrm>
        </p:grpSpPr>
        <p:sp>
          <p:nvSpPr>
            <p:cNvPr id="15" name="Line Callout 1 14"/>
            <p:cNvSpPr/>
            <p:nvPr/>
          </p:nvSpPr>
          <p:spPr>
            <a:xfrm>
              <a:off x="326178" y="1536991"/>
              <a:ext cx="1207152" cy="736700"/>
            </a:xfrm>
            <a:prstGeom prst="borderCallout1">
              <a:avLst>
                <a:gd name="adj1" fmla="val 46375"/>
                <a:gd name="adj2" fmla="val 99744"/>
                <a:gd name="adj3" fmla="val 64645"/>
                <a:gd name="adj4" fmla="val 139415"/>
              </a:avLst>
            </a:prstGeom>
            <a:noFill/>
            <a:ln w="63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dirty="0">
                  <a:solidFill>
                    <a:srgbClr val="000000"/>
                  </a:solidFill>
                  <a:latin typeface="Times New Roman"/>
                  <a:cs typeface="Times New Roman"/>
                </a:rPr>
                <a:t>function</a:t>
              </a:r>
              <a:br>
                <a:rPr lang="en-US" sz="1400" dirty="0">
                  <a:solidFill>
                    <a:srgbClr val="000000"/>
                  </a:solidFill>
                  <a:latin typeface="Times New Roman"/>
                  <a:cs typeface="Times New Roman"/>
                </a:rPr>
              </a:br>
              <a:r>
                <a:rPr lang="en-US" sz="1400" dirty="0">
                  <a:solidFill>
                    <a:srgbClr val="000000"/>
                  </a:solidFill>
                  <a:latin typeface="Times New Roman"/>
                  <a:cs typeface="Times New Roman"/>
                </a:rPr>
                <a:t>declaration</a:t>
              </a: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AC5EF913-C525-FA49-85FC-90262C4ABB5C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258750" y="1961093"/>
              <a:ext cx="593312" cy="0"/>
            </a:xfrm>
            <a:prstGeom prst="straightConnector1">
              <a:avLst/>
            </a:prstGeom>
            <a:solidFill>
              <a:schemeClr val="tx2"/>
            </a:solidFill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/>
              <a:tailEnd type="triangle"/>
            </a:ln>
            <a:effectLst/>
          </p:spPr>
        </p:cxn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21F2ABF4-5225-2044-AB18-F55F8F60BD6D}"/>
              </a:ext>
            </a:extLst>
          </p:cNvPr>
          <p:cNvGrpSpPr/>
          <p:nvPr/>
        </p:nvGrpSpPr>
        <p:grpSpPr>
          <a:xfrm>
            <a:off x="2493925" y="3641773"/>
            <a:ext cx="1207152" cy="1224577"/>
            <a:chOff x="2493925" y="3641773"/>
            <a:chExt cx="1207152" cy="1224577"/>
          </a:xfrm>
        </p:grpSpPr>
        <p:sp>
          <p:nvSpPr>
            <p:cNvPr id="19" name="Line Callout 1 18"/>
            <p:cNvSpPr/>
            <p:nvPr/>
          </p:nvSpPr>
          <p:spPr>
            <a:xfrm>
              <a:off x="2493925" y="4129650"/>
              <a:ext cx="1207152" cy="736700"/>
            </a:xfrm>
            <a:prstGeom prst="borderCallout1">
              <a:avLst>
                <a:gd name="adj1" fmla="val 568"/>
                <a:gd name="adj2" fmla="val 51924"/>
                <a:gd name="adj3" fmla="val -96885"/>
                <a:gd name="adj4" fmla="val 21704"/>
              </a:avLst>
            </a:prstGeom>
            <a:noFill/>
            <a:ln w="63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rgbClr val="000000"/>
                  </a:solidFill>
                  <a:latin typeface="Times New Roman"/>
                  <a:cs typeface="Times New Roman"/>
                </a:rPr>
                <a:t>return value</a:t>
              </a: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EACEC618-C41A-3641-9943-8D5154FAFA23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3076165" y="3641773"/>
              <a:ext cx="0" cy="684902"/>
            </a:xfrm>
            <a:prstGeom prst="straightConnector1">
              <a:avLst/>
            </a:prstGeom>
            <a:solidFill>
              <a:schemeClr val="tx2"/>
            </a:solidFill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/>
              <a:tailEnd type="triangle"/>
            </a:ln>
            <a:effectLst/>
          </p:spPr>
        </p:cxn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38937AD-94BD-D047-9E77-56C5BCAECB05}"/>
              </a:ext>
            </a:extLst>
          </p:cNvPr>
          <p:cNvGrpSpPr/>
          <p:nvPr/>
        </p:nvGrpSpPr>
        <p:grpSpPr>
          <a:xfrm>
            <a:off x="3701079" y="2124388"/>
            <a:ext cx="4940177" cy="736700"/>
            <a:chOff x="3701079" y="2124388"/>
            <a:chExt cx="4940177" cy="736700"/>
          </a:xfrm>
        </p:grpSpPr>
        <p:sp>
          <p:nvSpPr>
            <p:cNvPr id="45" name="Line Callout 1 44">
              <a:extLst>
                <a:ext uri="{FF2B5EF4-FFF2-40B4-BE49-F238E27FC236}">
                  <a16:creationId xmlns:a16="http://schemas.microsoft.com/office/drawing/2014/main" id="{AC04AC21-50C0-044E-BA40-C6F7D6DB64ED}"/>
                </a:ext>
              </a:extLst>
            </p:cNvPr>
            <p:cNvSpPr/>
            <p:nvPr/>
          </p:nvSpPr>
          <p:spPr>
            <a:xfrm>
              <a:off x="7434104" y="2124388"/>
              <a:ext cx="1207152" cy="736700"/>
            </a:xfrm>
            <a:prstGeom prst="borderCallout1">
              <a:avLst>
                <a:gd name="adj1" fmla="val 46375"/>
                <a:gd name="adj2" fmla="val 99744"/>
                <a:gd name="adj3" fmla="val 64645"/>
                <a:gd name="adj4" fmla="val 139415"/>
              </a:avLst>
            </a:prstGeom>
            <a:noFill/>
            <a:ln w="635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dirty="0">
                  <a:solidFill>
                    <a:srgbClr val="000000"/>
                  </a:solidFill>
                  <a:latin typeface="Times New Roman"/>
                  <a:cs typeface="Times New Roman"/>
                </a:rPr>
                <a:t>local</a:t>
              </a:r>
            </a:p>
            <a:p>
              <a:r>
                <a:rPr lang="en-US" sz="1400" dirty="0">
                  <a:solidFill>
                    <a:srgbClr val="000000"/>
                  </a:solidFill>
                  <a:latin typeface="Times New Roman"/>
                  <a:cs typeface="Times New Roman"/>
                </a:rPr>
                <a:t>variable (</a:t>
              </a:r>
              <a:r>
                <a:rPr lang="en-US" sz="1200" dirty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g</a:t>
              </a:r>
              <a:r>
                <a:rPr lang="en-US" sz="1400" dirty="0">
                  <a:solidFill>
                    <a:srgbClr val="000000"/>
                  </a:solidFill>
                  <a:latin typeface="Times New Roman"/>
                  <a:cs typeface="Times New Roman"/>
                </a:rPr>
                <a:t>)</a:t>
              </a: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3BEF2892-874F-8E45-8789-D972B8EDA388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3701079" y="2443907"/>
              <a:ext cx="3717574" cy="14868"/>
            </a:xfrm>
            <a:prstGeom prst="straightConnector1">
              <a:avLst/>
            </a:prstGeom>
            <a:solidFill>
              <a:schemeClr val="tx2"/>
            </a:solidFill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/>
              <a:tailEnd type="triangle"/>
            </a:ln>
            <a:effectLst/>
          </p:spPr>
        </p:cxnSp>
      </p:grpSp>
      <p:sp>
        <p:nvSpPr>
          <p:cNvPr id="21" name="Rectangle 16">
            <a:extLst>
              <a:ext uri="{FF2B5EF4-FFF2-40B4-BE49-F238E27FC236}">
                <a16:creationId xmlns:a16="http://schemas.microsoft.com/office/drawing/2014/main" id="{B2D1EA26-617C-B546-BDEC-24517235C5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4819" y="4649132"/>
            <a:ext cx="8084804" cy="16147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rgbClr val="003399"/>
              </a:buClr>
              <a:buSzPct val="50000"/>
              <a:buFont typeface="Monotype Sorts" charset="2"/>
              <a:defRPr kumimoji="1">
                <a:solidFill>
                  <a:srgbClr val="003399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346075" indent="-231775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627063" indent="-166688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147763" indent="-40481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charset="2"/>
              <a:buChar char="!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15398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19970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4542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29114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3686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600"/>
              </a:spcBef>
            </a:pPr>
            <a:r>
              <a:rPr lang="en-US" sz="2000" u="sng" dirty="0">
                <a:solidFill>
                  <a:srgbClr val="000000"/>
                </a:solidFill>
                <a:latin typeface="Times New Roman"/>
                <a:cs typeface="Times New Roman"/>
              </a:rPr>
              <a:t>A function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buSzPct val="100000"/>
              <a:buFont typeface="Arial"/>
              <a:buChar char="•"/>
            </a:pPr>
            <a:r>
              <a:rPr kumimoji="0" lang="en-US" sz="1600" dirty="0">
                <a:latin typeface="Times New Roman"/>
                <a:cs typeface="Times New Roman"/>
              </a:rPr>
              <a:t>Takes zero, one, or more inputs (“parameters”)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buSzPct val="100000"/>
              <a:buFont typeface="Arial"/>
              <a:buChar char="•"/>
            </a:pPr>
            <a:r>
              <a:rPr kumimoji="0" lang="en-US" sz="1600" dirty="0">
                <a:latin typeface="Times New Roman"/>
                <a:cs typeface="Times New Roman"/>
              </a:rPr>
              <a:t>Either:</a:t>
            </a:r>
          </a:p>
          <a:p>
            <a:pPr lvl="2">
              <a:lnSpc>
                <a:spcPct val="100000"/>
              </a:lnSpc>
              <a:spcBef>
                <a:spcPts val="300"/>
              </a:spcBef>
              <a:buFont typeface="Wingdings" pitchFamily="2" charset="2"/>
              <a:buChar char="§"/>
            </a:pPr>
            <a:r>
              <a:rPr kumimoji="0" lang="en-US" sz="1600" dirty="0">
                <a:latin typeface="Times New Roman"/>
                <a:cs typeface="Times New Roman"/>
              </a:rPr>
              <a:t>Returns a value, or</a:t>
            </a:r>
          </a:p>
          <a:p>
            <a:pPr lvl="2">
              <a:lnSpc>
                <a:spcPct val="100000"/>
              </a:lnSpc>
              <a:spcBef>
                <a:spcPts val="300"/>
              </a:spcBef>
              <a:buFont typeface="Wingdings" pitchFamily="2" charset="2"/>
              <a:buChar char="§"/>
            </a:pPr>
            <a:r>
              <a:rPr kumimoji="0" lang="en-US" sz="1600" dirty="0">
                <a:latin typeface="Times New Roman"/>
                <a:cs typeface="Times New Roman"/>
              </a:rPr>
              <a:t>Does not return a value (</a:t>
            </a:r>
            <a:r>
              <a:rPr kumimoji="0"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kumimoji="0" lang="en-US" sz="1600" dirty="0">
                <a:latin typeface="Times New Roman"/>
                <a:cs typeface="Times New Roman"/>
              </a:rPr>
              <a:t> function, later)</a:t>
            </a:r>
          </a:p>
        </p:txBody>
      </p:sp>
    </p:spTree>
    <p:extLst>
      <p:ext uri="{BB962C8B-B14F-4D97-AF65-F5344CB8AC3E}">
        <p14:creationId xmlns:p14="http://schemas.microsoft.com/office/powerpoint/2010/main" val="3988054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613622" y="919756"/>
            <a:ext cx="5046492" cy="5455644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08000" tIns="72000" rIns="0" bIns="0" anchor="t" anchorCtr="0"/>
          <a:lstStyle/>
          <a:p>
            <a:pPr>
              <a:lnSpc>
                <a:spcPts val="1640"/>
              </a:lnSpc>
            </a:pPr>
            <a:r>
              <a:rPr lang="en-US" sz="1200" dirty="0">
                <a:latin typeface="Consolas"/>
                <a:ea typeface="Consolas"/>
                <a:cs typeface="Consolas"/>
              </a:rPr>
              <a:t>public class MyMath {</a:t>
            </a:r>
          </a:p>
          <a:p>
            <a:pPr>
              <a:lnSpc>
                <a:spcPts val="1640"/>
              </a:lnSpc>
            </a:pPr>
            <a:r>
              <a:rPr lang="en-US" sz="1200" dirty="0">
                <a:latin typeface="Consolas"/>
                <a:ea typeface="Consolas"/>
                <a:cs typeface="Consolas"/>
              </a:rPr>
              <a:t>    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</a:t>
            </a:r>
          </a:p>
          <a:p>
            <a:pPr>
              <a:lnSpc>
                <a:spcPts val="1640"/>
              </a:lnSpc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 </a:t>
            </a:r>
          </a:p>
          <a:p>
            <a:pPr>
              <a:lnSpc>
                <a:spcPts val="1640"/>
              </a:lnSpc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</a:t>
            </a:r>
            <a:endParaRPr lang="en-US" sz="1200" dirty="0">
              <a:latin typeface="Consolas"/>
              <a:ea typeface="Consolas"/>
              <a:cs typeface="Consolas"/>
            </a:endParaRPr>
          </a:p>
          <a:p>
            <a:pPr>
              <a:lnSpc>
                <a:spcPts val="1640"/>
              </a:lnSpc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</a:t>
            </a:r>
            <a:endParaRPr lang="en-US" sz="1200" dirty="0">
              <a:latin typeface="Consolas"/>
              <a:ea typeface="Consolas"/>
              <a:cs typeface="Consolas"/>
            </a:endParaRPr>
          </a:p>
          <a:p>
            <a:pPr>
              <a:lnSpc>
                <a:spcPts val="1640"/>
              </a:lnSpc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</a:t>
            </a:r>
            <a:endParaRPr lang="en-US" sz="1200" dirty="0">
              <a:solidFill>
                <a:srgbClr val="000000"/>
              </a:solidFill>
              <a:latin typeface="Consolas" charset="0"/>
              <a:cs typeface="Consolas" charset="0"/>
            </a:endParaRPr>
          </a:p>
          <a:p>
            <a:pPr>
              <a:lnSpc>
                <a:spcPts val="1640"/>
              </a:lnSpc>
              <a:spcBef>
                <a:spcPts val="1200"/>
              </a:spcBef>
            </a:pPr>
            <a:r>
              <a:rPr lang="en-US" sz="1200" dirty="0">
                <a:solidFill>
                  <a:srgbClr val="3F7F5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200" dirty="0">
                <a:solidFill>
                  <a:srgbClr val="006600"/>
                </a:solidFill>
                <a:latin typeface="Consolas"/>
                <a:ea typeface="Consolas"/>
                <a:cs typeface="Consolas"/>
              </a:rPr>
              <a:t>/** </a:t>
            </a:r>
            <a:r>
              <a:rPr lang="en-US" sz="1200" dirty="0">
                <a:solidFill>
                  <a:srgbClr val="00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Computes the Euclidean </a:t>
            </a:r>
            <a:r>
              <a:rPr lang="en-US" sz="1200" dirty="0">
                <a:solidFill>
                  <a:srgbClr val="006600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distance between (x1,x2) and (</a:t>
            </a:r>
            <a:r>
              <a:rPr lang="en-US" sz="1200">
                <a:solidFill>
                  <a:srgbClr val="006600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y1</a:t>
            </a:r>
            <a:r>
              <a:rPr lang="en-US" sz="1200" dirty="0">
                <a:solidFill>
                  <a:srgbClr val="006600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,</a:t>
            </a:r>
            <a:r>
              <a:rPr lang="en-US" sz="1200">
                <a:solidFill>
                  <a:srgbClr val="006600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y1</a:t>
            </a:r>
            <a:r>
              <a:rPr lang="en-US" sz="1200" dirty="0">
                <a:solidFill>
                  <a:srgbClr val="006600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)</a:t>
            </a:r>
            <a:r>
              <a:rPr lang="en-US" sz="1200" dirty="0">
                <a:solidFill>
                  <a:srgbClr val="006600"/>
                </a:solidFill>
                <a:latin typeface="Consolas"/>
                <a:ea typeface="Consolas"/>
                <a:cs typeface="Consolas"/>
              </a:rPr>
              <a:t> */</a:t>
            </a:r>
          </a:p>
          <a:p>
            <a:pPr>
              <a:lnSpc>
                <a:spcPts val="1640"/>
              </a:lnSpc>
              <a:spcBef>
                <a:spcPts val="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200" dirty="0">
                <a:solidFill>
                  <a:srgbClr val="0008B2"/>
                </a:solidFill>
                <a:latin typeface="Consolas"/>
                <a:ea typeface="Consolas"/>
                <a:cs typeface="Consolas"/>
              </a:rPr>
              <a:t>public static double hypot(double x1, double y1,</a:t>
            </a:r>
          </a:p>
          <a:p>
            <a:pPr>
              <a:lnSpc>
                <a:spcPts val="1640"/>
              </a:lnSpc>
              <a:spcBef>
                <a:spcPts val="0"/>
              </a:spcBef>
            </a:pPr>
            <a:r>
              <a:rPr lang="en-US" sz="1200" dirty="0">
                <a:solidFill>
                  <a:srgbClr val="0008B2"/>
                </a:solidFill>
                <a:latin typeface="Consolas"/>
                <a:ea typeface="Consolas"/>
                <a:cs typeface="Consolas"/>
              </a:rPr>
              <a:t>		         double x2, double y2) {</a:t>
            </a:r>
          </a:p>
          <a:p>
            <a:pPr>
              <a:lnSpc>
                <a:spcPts val="1640"/>
              </a:lnSpc>
              <a:spcBef>
                <a:spcPts val="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     double dx = x2 - x1;</a:t>
            </a:r>
          </a:p>
          <a:p>
            <a:pPr>
              <a:lnSpc>
                <a:spcPts val="1640"/>
              </a:lnSpc>
              <a:spcBef>
                <a:spcPts val="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     double dy = y2 - y1;</a:t>
            </a:r>
          </a:p>
          <a:p>
            <a:pPr>
              <a:lnSpc>
                <a:spcPts val="1640"/>
              </a:lnSpc>
              <a:spcBef>
                <a:spcPts val="0"/>
              </a:spcBef>
            </a:pPr>
            <a:r>
              <a:rPr lang="en-US" sz="1200" dirty="0">
                <a:solidFill>
                  <a:srgbClr val="0008B2"/>
                </a:solidFill>
                <a:latin typeface="Consolas"/>
                <a:ea typeface="Consolas"/>
                <a:cs typeface="Consolas"/>
              </a:rPr>
              <a:t>        return sqrt(dx*dx + dy*dy);</a:t>
            </a:r>
          </a:p>
          <a:p>
            <a:pPr>
              <a:lnSpc>
                <a:spcPts val="1640"/>
              </a:lnSpc>
              <a:spcBef>
                <a:spcPts val="0"/>
              </a:spcBef>
            </a:pPr>
            <a:r>
              <a:rPr lang="en-US" sz="1200" dirty="0">
                <a:solidFill>
                  <a:srgbClr val="0008B2"/>
                </a:solidFill>
                <a:latin typeface="Consolas"/>
                <a:ea typeface="Consolas"/>
                <a:cs typeface="Consolas"/>
              </a:rPr>
              <a:t>    }</a:t>
            </a:r>
            <a:endParaRPr lang="en-IL" sz="1200">
              <a:solidFill>
                <a:srgbClr val="0008B2"/>
              </a:solidFill>
              <a:latin typeface="Consolas" panose="020B0609020204030204" pitchFamily="49" charset="0"/>
              <a:ea typeface="Consolas"/>
              <a:cs typeface="Consolas" panose="020B0609020204030204" pitchFamily="49" charset="0"/>
            </a:endParaRPr>
          </a:p>
          <a:p>
            <a:pPr>
              <a:lnSpc>
                <a:spcPts val="1640"/>
              </a:lnSpc>
              <a:spcBef>
                <a:spcPts val="600"/>
              </a:spcBef>
            </a:pPr>
            <a:r>
              <a:rPr lang="en-US" sz="1200" dirty="0">
                <a:latin typeface="Consolas" charset="0"/>
                <a:cs typeface="Consolas" charset="0"/>
              </a:rPr>
              <a:t>}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dirty="0"/>
              <a:t>Function examples</a:t>
            </a:r>
            <a:endParaRPr kumimoji="0" lang="en-US" sz="1800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6304C30-5888-79BD-66E1-7121ED2404D8}"/>
              </a:ext>
            </a:extLst>
          </p:cNvPr>
          <p:cNvGrpSpPr/>
          <p:nvPr/>
        </p:nvGrpSpPr>
        <p:grpSpPr>
          <a:xfrm>
            <a:off x="5851034" y="203538"/>
            <a:ext cx="3034788" cy="2635391"/>
            <a:chOff x="4576793" y="344148"/>
            <a:chExt cx="3479241" cy="278172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FFE8122-DB56-1708-B01F-915328BE3C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4124" r="-1" b="36480"/>
            <a:stretch/>
          </p:blipFill>
          <p:spPr>
            <a:xfrm>
              <a:off x="4576793" y="344148"/>
              <a:ext cx="3187165" cy="2364255"/>
            </a:xfrm>
            <a:prstGeom prst="rect">
              <a:avLst/>
            </a:prstGeom>
          </p:spPr>
        </p:pic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2181D517-4104-D708-82A2-B1A1BB5AC367}"/>
                </a:ext>
              </a:extLst>
            </p:cNvPr>
            <p:cNvSpPr/>
            <p:nvPr/>
          </p:nvSpPr>
          <p:spPr bwMode="auto">
            <a:xfrm>
              <a:off x="5610571" y="1735634"/>
              <a:ext cx="145997" cy="158957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8AFD1B97-4396-C4B1-B4CF-AF1551B4B907}"/>
                </a:ext>
              </a:extLst>
            </p:cNvPr>
            <p:cNvSpPr/>
            <p:nvPr/>
          </p:nvSpPr>
          <p:spPr bwMode="auto">
            <a:xfrm>
              <a:off x="6496341" y="967371"/>
              <a:ext cx="145997" cy="158957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charset="0"/>
                <a:ea typeface="ＭＳ Ｐゴシック" charset="-128"/>
                <a:cs typeface="ＭＳ Ｐゴシック" charset="-128"/>
              </a:endParaRPr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F47BC69-F738-2342-6FB2-7976C144143C}"/>
                </a:ext>
              </a:extLst>
            </p:cNvPr>
            <p:cNvCxnSpPr/>
            <p:nvPr/>
          </p:nvCxnSpPr>
          <p:spPr bwMode="auto">
            <a:xfrm flipV="1">
              <a:off x="5756568" y="1126327"/>
              <a:ext cx="739774" cy="609307"/>
            </a:xfrm>
            <a:prstGeom prst="line">
              <a:avLst/>
            </a:prstGeom>
            <a:solidFill>
              <a:schemeClr val="tx2"/>
            </a:solidFill>
            <a:ln w="9525" cap="flat" cmpd="sng" algn="ctr">
              <a:solidFill>
                <a:schemeClr val="tx1"/>
              </a:solidFill>
              <a:prstDash val="dash"/>
              <a:round/>
              <a:headEnd type="none"/>
              <a:tailEnd type="none"/>
            </a:ln>
            <a:effectLst/>
          </p:spPr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30723630-1510-B3CC-9FC2-341A7F0321D6}"/>
                </a:ext>
              </a:extLst>
            </p:cNvPr>
            <p:cNvCxnSpPr/>
            <p:nvPr/>
          </p:nvCxnSpPr>
          <p:spPr bwMode="auto">
            <a:xfrm flipV="1">
              <a:off x="5756568" y="1819295"/>
              <a:ext cx="807877" cy="2"/>
            </a:xfrm>
            <a:prstGeom prst="line">
              <a:avLst/>
            </a:prstGeom>
            <a:solidFill>
              <a:schemeClr val="tx2"/>
            </a:solidFill>
            <a:ln w="9525" cap="flat" cmpd="sng" algn="ctr">
              <a:solidFill>
                <a:schemeClr val="tx1"/>
              </a:solidFill>
              <a:prstDash val="dash"/>
              <a:round/>
              <a:headEnd type="none"/>
              <a:tailEnd type="none"/>
            </a:ln>
            <a:effectLst/>
          </p:spPr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A003498-49F8-2EC0-25D6-89AA54B1FD36}"/>
                </a:ext>
              </a:extLst>
            </p:cNvPr>
            <p:cNvCxnSpPr/>
            <p:nvPr/>
          </p:nvCxnSpPr>
          <p:spPr bwMode="auto">
            <a:xfrm flipV="1">
              <a:off x="6564445" y="1126328"/>
              <a:ext cx="0" cy="692967"/>
            </a:xfrm>
            <a:prstGeom prst="line">
              <a:avLst/>
            </a:prstGeom>
            <a:solidFill>
              <a:schemeClr val="tx2"/>
            </a:solidFill>
            <a:ln w="9525" cap="flat" cmpd="sng" algn="ctr">
              <a:solidFill>
                <a:schemeClr val="tx1"/>
              </a:solidFill>
              <a:prstDash val="dash"/>
              <a:round/>
              <a:headEnd type="none"/>
              <a:tailEnd type="none"/>
            </a:ln>
            <a:effectLst/>
          </p:spPr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F487B57-142F-942C-5B40-109C9ADAF934}"/>
                </a:ext>
              </a:extLst>
            </p:cNvPr>
            <p:cNvSpPr txBox="1"/>
            <p:nvPr/>
          </p:nvSpPr>
          <p:spPr>
            <a:xfrm>
              <a:off x="5530150" y="1117508"/>
              <a:ext cx="739774" cy="3248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i="1" dirty="0">
                  <a:latin typeface="Times"/>
                  <a:cs typeface="Times"/>
                </a:rPr>
                <a:t>hypot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44A8CC89-E8F4-1075-479E-A6048FF9541F}"/>
                    </a:ext>
                  </a:extLst>
                </p:cNvPr>
                <p:cNvSpPr txBox="1"/>
                <p:nvPr/>
              </p:nvSpPr>
              <p:spPr>
                <a:xfrm>
                  <a:off x="5228643" y="2512619"/>
                  <a:ext cx="2827391" cy="613254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pPr>
                    <a:spcAft>
                      <a:spcPts val="6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h𝑦𝑝𝑜𝑡</m:t>
                        </m:r>
                        <m:d>
                          <m:d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d>
                              <m:d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en-US" sz="1400" b="0" i="1" dirty="0">
                    <a:latin typeface="Cambria Math" panose="02040503050406030204" pitchFamily="18" charset="0"/>
                  </a:endParaRPr>
                </a:p>
                <a:p>
                  <a:pPr>
                    <a:spcBef>
                      <a:spcPts val="600"/>
                    </a:spcBef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            </m:t>
                        </m:r>
                        <m:rad>
                          <m:radPr>
                            <m:degHide m:val="on"/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rad>
                      </m:oMath>
                    </m:oMathPara>
                  </a14:m>
                  <a:endParaRPr lang="en-IL" sz="140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44A8CC89-E8F4-1075-479E-A6048FF9541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28643" y="2512619"/>
                  <a:ext cx="2827391" cy="613254"/>
                </a:xfrm>
                <a:prstGeom prst="rect">
                  <a:avLst/>
                </a:prstGeom>
                <a:blipFill>
                  <a:blip r:embed="rId4"/>
                  <a:stretch>
                    <a:fillRect l="-3590" r="-3590" b="-1276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97D25BD-6A7F-D6C3-7C7F-B5835E3A2AD1}"/>
                  </a:ext>
                </a:extLst>
              </p:cNvPr>
              <p:cNvSpPr txBox="1"/>
              <p:nvPr/>
            </p:nvSpPr>
            <p:spPr>
              <a:xfrm>
                <a:off x="6271034" y="1221254"/>
                <a:ext cx="836292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97D25BD-6A7F-D6C3-7C7F-B5835E3A2A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1034" y="1221254"/>
                <a:ext cx="836292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13A60A7-B46D-DDE9-9BF8-3CAD36D56E2C}"/>
                  </a:ext>
                </a:extLst>
              </p:cNvPr>
              <p:cNvSpPr txBox="1"/>
              <p:nvPr/>
            </p:nvSpPr>
            <p:spPr>
              <a:xfrm>
                <a:off x="6880100" y="595815"/>
                <a:ext cx="836292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200" b="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200" b="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13A60A7-B46D-DDE9-9BF8-3CAD36D56E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0100" y="595815"/>
                <a:ext cx="836292" cy="276999"/>
              </a:xfrm>
              <a:prstGeom prst="rect">
                <a:avLst/>
              </a:prstGeom>
              <a:blipFill>
                <a:blip r:embed="rId6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6">
            <a:extLst>
              <a:ext uri="{FF2B5EF4-FFF2-40B4-BE49-F238E27FC236}">
                <a16:creationId xmlns:a16="http://schemas.microsoft.com/office/drawing/2014/main" id="{0D345276-7249-BD91-CF06-9BDA98C2D8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51034" y="3495779"/>
            <a:ext cx="3059283" cy="155530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vert="horz" wrap="square" lIns="92075" tIns="46038" rIns="0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rgbClr val="003399"/>
              </a:buClr>
              <a:buSzPct val="50000"/>
              <a:buFont typeface="Monotype Sorts" charset="2"/>
              <a:defRPr kumimoji="1">
                <a:solidFill>
                  <a:srgbClr val="003399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346075" indent="-231775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627063" indent="-166688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147763" indent="-40481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charset="2"/>
              <a:buChar char="!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15398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19970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4542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29114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3686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 marL="114300" lvl="1" indent="0">
              <a:lnSpc>
                <a:spcPct val="100000"/>
              </a:lnSpc>
              <a:spcBef>
                <a:spcPts val="600"/>
              </a:spcBef>
              <a:buNone/>
            </a:pPr>
            <a:r>
              <a:rPr kumimoji="0" lang="en-US" u="sng" dirty="0">
                <a:latin typeface="Times New Roman"/>
                <a:cs typeface="Times New Roman"/>
              </a:rPr>
              <a:t>Euclidean distance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buSzPct val="100000"/>
              <a:buFont typeface="Arial"/>
              <a:buChar char="•"/>
            </a:pPr>
            <a:r>
              <a:rPr kumimoji="0" lang="en-US" dirty="0">
                <a:latin typeface="Times New Roman"/>
                <a:cs typeface="Times New Roman"/>
              </a:rPr>
              <a:t>Widely used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buSzPct val="100000"/>
              <a:buFont typeface="Arial"/>
              <a:buChar char="•"/>
            </a:pPr>
            <a:r>
              <a:rPr kumimoji="0" lang="en-US" dirty="0">
                <a:latin typeface="Times New Roman"/>
                <a:cs typeface="Times New Roman"/>
              </a:rPr>
              <a:t>Nice to have:</a:t>
            </a:r>
            <a:br>
              <a:rPr kumimoji="0" lang="en-US" dirty="0">
                <a:latin typeface="Times New Roman"/>
                <a:cs typeface="Times New Roman"/>
              </a:rPr>
            </a:br>
            <a:r>
              <a:rPr kumimoji="0" lang="en-US" dirty="0">
                <a:latin typeface="Times New Roman"/>
                <a:cs typeface="Times New Roman"/>
              </a:rPr>
              <a:t>a function that computes it</a:t>
            </a:r>
            <a:endParaRPr kumimoji="0" lang="he-IL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56590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1CCADA0A-3EB9-F82C-B8B1-6A3F723692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3622" y="919756"/>
            <a:ext cx="5046492" cy="5455644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08000" tIns="72000" rIns="0" bIns="0" anchor="t" anchorCtr="0"/>
          <a:lstStyle/>
          <a:p>
            <a:pPr>
              <a:lnSpc>
                <a:spcPts val="1640"/>
              </a:lnSpc>
            </a:pPr>
            <a:r>
              <a:rPr lang="en-US" sz="1200" dirty="0">
                <a:latin typeface="Consolas"/>
                <a:ea typeface="Consolas"/>
                <a:cs typeface="Consolas"/>
              </a:rPr>
              <a:t>public class MyMath {</a:t>
            </a:r>
          </a:p>
          <a:p>
            <a:pPr>
              <a:lnSpc>
                <a:spcPts val="1640"/>
              </a:lnSpc>
            </a:pPr>
            <a:r>
              <a:rPr lang="en-US" sz="1200" dirty="0">
                <a:latin typeface="Consolas"/>
                <a:ea typeface="Consolas"/>
                <a:cs typeface="Consolas"/>
              </a:rPr>
              <a:t>    </a:t>
            </a:r>
            <a:r>
              <a:rPr lang="en-US" sz="1200" dirty="0">
                <a:solidFill>
                  <a:srgbClr val="0008B2"/>
                </a:solidFill>
                <a:latin typeface="Consolas"/>
                <a:ea typeface="Consolas"/>
                <a:cs typeface="Consolas"/>
              </a:rPr>
              <a:t>public static void main(String args[]) {</a:t>
            </a:r>
          </a:p>
          <a:p>
            <a:pPr>
              <a:lnSpc>
                <a:spcPts val="1640"/>
              </a:lnSpc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    </a:t>
            </a:r>
            <a:r>
              <a:rPr lang="en-US" sz="1200" dirty="0">
                <a:solidFill>
                  <a:srgbClr val="3F7F5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/** </a:t>
            </a:r>
            <a:r>
              <a:rPr lang="en-US" sz="1200" dirty="0">
                <a:solidFill>
                  <a:srgbClr val="3F7F5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Computes and prints a </a:t>
            </a:r>
            <a:r>
              <a:rPr lang="en-US" sz="1200" dirty="0">
                <a:solidFill>
                  <a:srgbClr val="00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Euclidean </a:t>
            </a:r>
            <a:r>
              <a:rPr lang="en-US" sz="1200" dirty="0">
                <a:solidFill>
                  <a:srgbClr val="006600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distance</a:t>
            </a:r>
            <a:r>
              <a:rPr lang="en-US" sz="1200" dirty="0">
                <a:solidFill>
                  <a:srgbClr val="3F7F5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*/ 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	    </a:t>
            </a:r>
          </a:p>
          <a:p>
            <a:pPr>
              <a:lnSpc>
                <a:spcPts val="1640"/>
              </a:lnSpc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    double d = </a:t>
            </a:r>
            <a:r>
              <a:rPr lang="en-US" sz="1200" dirty="0">
                <a:latin typeface="Consolas"/>
                <a:ea typeface="Consolas"/>
                <a:cs typeface="Consolas"/>
              </a:rPr>
              <a:t>hypot(2,1,5,4);</a:t>
            </a:r>
          </a:p>
          <a:p>
            <a:pPr>
              <a:lnSpc>
                <a:spcPts val="1640"/>
              </a:lnSpc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    </a:t>
            </a:r>
            <a:r>
              <a:rPr lang="en-US" sz="1200" dirty="0">
                <a:latin typeface="Consolas"/>
                <a:ea typeface="Consolas"/>
                <a:cs typeface="Consolas"/>
              </a:rPr>
              <a:t>System.out.</a:t>
            </a:r>
            <a:r>
              <a:rPr lang="en-US" sz="1200">
                <a:latin typeface="Consolas"/>
                <a:ea typeface="Consolas"/>
                <a:cs typeface="Consolas"/>
              </a:rPr>
              <a:t>println</a:t>
            </a:r>
            <a:r>
              <a:rPr lang="en-US" sz="1200" dirty="0">
                <a:latin typeface="Monaco"/>
                <a:ea typeface="Monaco"/>
                <a:cs typeface="Monaco"/>
              </a:rPr>
              <a:t>(</a:t>
            </a:r>
            <a:r>
              <a:rPr lang="en-US" sz="1200" dirty="0">
                <a:latin typeface="Consolas"/>
                <a:ea typeface="Consolas"/>
                <a:cs typeface="Consolas"/>
              </a:rPr>
              <a:t>d);</a:t>
            </a:r>
            <a:r>
              <a:rPr lang="en-US" sz="1200" dirty="0">
                <a:latin typeface="Consolas" charset="0"/>
                <a:cs typeface="Consolas" charset="0"/>
              </a:rPr>
              <a:t> </a:t>
            </a:r>
            <a:endParaRPr lang="en-US" sz="1200" dirty="0">
              <a:latin typeface="Consolas"/>
              <a:ea typeface="Consolas"/>
              <a:cs typeface="Consolas"/>
            </a:endParaRPr>
          </a:p>
          <a:p>
            <a:pPr>
              <a:lnSpc>
                <a:spcPts val="1640"/>
              </a:lnSpc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200" dirty="0">
                <a:solidFill>
                  <a:srgbClr val="0008B2"/>
                </a:solidFill>
                <a:latin typeface="Consolas"/>
                <a:ea typeface="Consolas"/>
                <a:cs typeface="Consolas"/>
              </a:rPr>
              <a:t>}</a:t>
            </a:r>
            <a:endParaRPr lang="en-US" sz="1200" dirty="0">
              <a:solidFill>
                <a:srgbClr val="0008B2"/>
              </a:solidFill>
              <a:latin typeface="Consolas" charset="0"/>
              <a:cs typeface="Consolas" charset="0"/>
            </a:endParaRPr>
          </a:p>
          <a:p>
            <a:pPr>
              <a:lnSpc>
                <a:spcPts val="1640"/>
              </a:lnSpc>
              <a:spcBef>
                <a:spcPts val="1200"/>
              </a:spcBef>
            </a:pPr>
            <a:r>
              <a:rPr lang="en-US" sz="1200" dirty="0">
                <a:solidFill>
                  <a:srgbClr val="3F7F5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200" dirty="0">
                <a:solidFill>
                  <a:srgbClr val="006600"/>
                </a:solidFill>
                <a:latin typeface="Consolas"/>
                <a:ea typeface="Consolas"/>
                <a:cs typeface="Consolas"/>
              </a:rPr>
              <a:t>/** </a:t>
            </a:r>
            <a:r>
              <a:rPr lang="en-US" sz="1200" dirty="0">
                <a:solidFill>
                  <a:srgbClr val="00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Computes the Euclidean </a:t>
            </a:r>
            <a:r>
              <a:rPr lang="en-US" sz="1200" dirty="0">
                <a:solidFill>
                  <a:srgbClr val="006600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distance between (x1,x2) and (y1,y1)</a:t>
            </a:r>
            <a:r>
              <a:rPr lang="en-US" sz="1200" dirty="0">
                <a:solidFill>
                  <a:srgbClr val="006600"/>
                </a:solidFill>
                <a:latin typeface="Consolas"/>
                <a:ea typeface="Consolas"/>
                <a:cs typeface="Consolas"/>
              </a:rPr>
              <a:t> */</a:t>
            </a:r>
          </a:p>
          <a:p>
            <a:pPr>
              <a:lnSpc>
                <a:spcPts val="1640"/>
              </a:lnSpc>
              <a:spcBef>
                <a:spcPts val="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200" dirty="0">
                <a:solidFill>
                  <a:srgbClr val="0008B2"/>
                </a:solidFill>
                <a:latin typeface="Consolas"/>
                <a:ea typeface="Consolas"/>
                <a:cs typeface="Consolas"/>
              </a:rPr>
              <a:t>public static double hypot(double x1, double y1,</a:t>
            </a:r>
          </a:p>
          <a:p>
            <a:pPr>
              <a:lnSpc>
                <a:spcPts val="1640"/>
              </a:lnSpc>
              <a:spcBef>
                <a:spcPts val="0"/>
              </a:spcBef>
            </a:pPr>
            <a:r>
              <a:rPr lang="en-US" sz="1200" dirty="0">
                <a:solidFill>
                  <a:srgbClr val="0008B2"/>
                </a:solidFill>
                <a:latin typeface="Consolas"/>
                <a:ea typeface="Consolas"/>
                <a:cs typeface="Consolas"/>
              </a:rPr>
              <a:t>		         double x2, double y2) {</a:t>
            </a:r>
          </a:p>
          <a:p>
            <a:pPr>
              <a:lnSpc>
                <a:spcPts val="1640"/>
              </a:lnSpc>
              <a:spcBef>
                <a:spcPts val="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     double dx = x2 - x1;</a:t>
            </a:r>
          </a:p>
          <a:p>
            <a:pPr>
              <a:lnSpc>
                <a:spcPts val="1640"/>
              </a:lnSpc>
              <a:spcBef>
                <a:spcPts val="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     double dy = y2 - y1;</a:t>
            </a:r>
          </a:p>
          <a:p>
            <a:pPr>
              <a:lnSpc>
                <a:spcPts val="1640"/>
              </a:lnSpc>
              <a:spcBef>
                <a:spcPts val="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     </a:t>
            </a:r>
            <a:r>
              <a:rPr lang="en-US" sz="1200" dirty="0">
                <a:solidFill>
                  <a:srgbClr val="0008B2"/>
                </a:solidFill>
                <a:latin typeface="Consolas"/>
                <a:ea typeface="Consolas"/>
                <a:cs typeface="Consolas"/>
              </a:rPr>
              <a:t>return sqrt(dx*dx + dy*dy);</a:t>
            </a:r>
          </a:p>
          <a:p>
            <a:pPr>
              <a:lnSpc>
                <a:spcPts val="1640"/>
              </a:lnSpc>
              <a:spcBef>
                <a:spcPts val="0"/>
              </a:spcBef>
            </a:pPr>
            <a:r>
              <a:rPr lang="en-US" sz="1200" dirty="0">
                <a:solidFill>
                  <a:srgbClr val="0008B2"/>
                </a:solidFill>
                <a:latin typeface="Consolas"/>
                <a:ea typeface="Consolas"/>
                <a:cs typeface="Consolas"/>
              </a:rPr>
              <a:t>    }</a:t>
            </a:r>
            <a:endParaRPr lang="en-IL" sz="1200">
              <a:solidFill>
                <a:srgbClr val="0008B2"/>
              </a:solidFill>
              <a:latin typeface="Consolas" panose="020B0609020204030204" pitchFamily="49" charset="0"/>
              <a:ea typeface="Consolas"/>
              <a:cs typeface="Consolas" panose="020B0609020204030204" pitchFamily="49" charset="0"/>
            </a:endParaRPr>
          </a:p>
          <a:p>
            <a:pPr>
              <a:lnSpc>
                <a:spcPts val="1640"/>
              </a:lnSpc>
              <a:spcBef>
                <a:spcPts val="600"/>
              </a:spcBef>
            </a:pPr>
            <a:r>
              <a:rPr lang="en-IL" sz="1200">
                <a:solidFill>
                  <a:srgbClr val="3F7F5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200" dirty="0">
                <a:solidFill>
                  <a:srgbClr val="3F7F5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/** </a:t>
            </a:r>
            <a:r>
              <a:rPr lang="en-US" sz="1200" dirty="0">
                <a:solidFill>
                  <a:srgbClr val="3F7F5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Computes sqrt(x) */</a:t>
            </a:r>
            <a:endParaRPr lang="en-IL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200"/>
              </a:spcBef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200" dirty="0">
                <a:solidFill>
                  <a:srgbClr val="0008B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 static double sqrt(double x) {</a:t>
            </a:r>
          </a:p>
          <a:p>
            <a:pPr>
              <a:spcBef>
                <a:spcPts val="20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   double epsilon = 0.01;</a:t>
            </a:r>
          </a:p>
          <a:p>
            <a:pPr>
              <a:spcBef>
                <a:spcPts val="20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   double g = x;</a:t>
            </a:r>
          </a:p>
          <a:p>
            <a:pPr>
              <a:spcBef>
                <a:spcPts val="20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   while (Math.abs(g * g - x) &gt; epsilon) {</a:t>
            </a:r>
          </a:p>
          <a:p>
            <a:pPr>
              <a:spcBef>
                <a:spcPts val="20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      g = g - (g * g - x) / (2 * g);</a:t>
            </a:r>
          </a:p>
          <a:p>
            <a:pPr>
              <a:spcBef>
                <a:spcPts val="200"/>
              </a:spcBef>
            </a:pPr>
            <a:r>
              <a:rPr lang="en-IL" sz="1200">
                <a:latin typeface="Consolas" panose="020B0609020204030204" pitchFamily="49" charset="0"/>
                <a:cs typeface="Consolas" panose="020B0609020204030204" pitchFamily="49" charset="0"/>
              </a:rPr>
              <a:t>      }</a:t>
            </a:r>
          </a:p>
          <a:p>
            <a:pPr>
              <a:spcBef>
                <a:spcPts val="200"/>
              </a:spcBef>
            </a:pPr>
            <a:r>
              <a:rPr lang="en-US" sz="1200" dirty="0">
                <a:solidFill>
                  <a:srgbClr val="0008B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return g;</a:t>
            </a:r>
          </a:p>
          <a:p>
            <a:pPr>
              <a:spcBef>
                <a:spcPts val="200"/>
              </a:spcBef>
            </a:pPr>
            <a:r>
              <a:rPr lang="en-IL" sz="1200">
                <a:solidFill>
                  <a:srgbClr val="0008B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}</a:t>
            </a:r>
          </a:p>
          <a:p>
            <a:pPr>
              <a:lnSpc>
                <a:spcPts val="1640"/>
              </a:lnSpc>
              <a:spcBef>
                <a:spcPts val="600"/>
              </a:spcBef>
            </a:pPr>
            <a:r>
              <a:rPr lang="en-IL" sz="1200">
                <a:latin typeface="Consolas" panose="020B0609020204030204" pitchFamily="49" charset="0"/>
                <a:ea typeface="Consolas"/>
                <a:cs typeface="Consolas" panose="020B0609020204030204" pitchFamily="49" charset="0"/>
              </a:rPr>
              <a:t>   ... </a:t>
            </a:r>
            <a:r>
              <a:rPr lang="en-IL" sz="1200">
                <a:solidFill>
                  <a:srgbClr val="006600"/>
                </a:solidFill>
                <a:latin typeface="Consolas" panose="020B0609020204030204" pitchFamily="49" charset="0"/>
                <a:ea typeface="Consolas"/>
                <a:cs typeface="Consolas" panose="020B0609020204030204" pitchFamily="49" charset="0"/>
              </a:rPr>
              <a:t>// </a:t>
            </a:r>
            <a:r>
              <a:rPr lang="en-IL" sz="1200">
                <a:solidFill>
                  <a:srgbClr val="00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More functions come here</a:t>
            </a:r>
            <a:endParaRPr lang="en-US" sz="1200" dirty="0">
              <a:solidFill>
                <a:srgbClr val="0066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1640"/>
              </a:lnSpc>
              <a:spcBef>
                <a:spcPts val="600"/>
              </a:spcBef>
            </a:pPr>
            <a:r>
              <a:rPr lang="en-US" sz="1200" dirty="0">
                <a:latin typeface="Consolas" charset="0"/>
                <a:cs typeface="Consolas" charset="0"/>
              </a:rPr>
              <a:t>}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dirty="0"/>
              <a:t>Function examples</a:t>
            </a:r>
            <a:endParaRPr kumimoji="0" lang="en-US" sz="1800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6304C30-5888-79BD-66E1-7121ED2404D8}"/>
              </a:ext>
            </a:extLst>
          </p:cNvPr>
          <p:cNvGrpSpPr/>
          <p:nvPr/>
        </p:nvGrpSpPr>
        <p:grpSpPr>
          <a:xfrm>
            <a:off x="5851034" y="203538"/>
            <a:ext cx="3034788" cy="2635391"/>
            <a:chOff x="4576793" y="344148"/>
            <a:chExt cx="3479241" cy="278172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FFE8122-DB56-1708-B01F-915328BE3C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4124" r="-1" b="36480"/>
            <a:stretch/>
          </p:blipFill>
          <p:spPr>
            <a:xfrm>
              <a:off x="4576793" y="344148"/>
              <a:ext cx="3187165" cy="2364255"/>
            </a:xfrm>
            <a:prstGeom prst="rect">
              <a:avLst/>
            </a:prstGeom>
          </p:spPr>
        </p:pic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2181D517-4104-D708-82A2-B1A1BB5AC367}"/>
                </a:ext>
              </a:extLst>
            </p:cNvPr>
            <p:cNvSpPr/>
            <p:nvPr/>
          </p:nvSpPr>
          <p:spPr bwMode="auto">
            <a:xfrm>
              <a:off x="5610571" y="1735634"/>
              <a:ext cx="145997" cy="158957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8AFD1B97-4396-C4B1-B4CF-AF1551B4B907}"/>
                </a:ext>
              </a:extLst>
            </p:cNvPr>
            <p:cNvSpPr/>
            <p:nvPr/>
          </p:nvSpPr>
          <p:spPr bwMode="auto">
            <a:xfrm>
              <a:off x="6496341" y="967371"/>
              <a:ext cx="145997" cy="158957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charset="0"/>
                <a:ea typeface="ＭＳ Ｐゴシック" charset="-128"/>
                <a:cs typeface="ＭＳ Ｐゴシック" charset="-128"/>
              </a:endParaRPr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F47BC69-F738-2342-6FB2-7976C144143C}"/>
                </a:ext>
              </a:extLst>
            </p:cNvPr>
            <p:cNvCxnSpPr/>
            <p:nvPr/>
          </p:nvCxnSpPr>
          <p:spPr bwMode="auto">
            <a:xfrm flipV="1">
              <a:off x="5756568" y="1126327"/>
              <a:ext cx="739774" cy="609307"/>
            </a:xfrm>
            <a:prstGeom prst="line">
              <a:avLst/>
            </a:prstGeom>
            <a:solidFill>
              <a:schemeClr val="tx2"/>
            </a:solidFill>
            <a:ln w="9525" cap="flat" cmpd="sng" algn="ctr">
              <a:solidFill>
                <a:schemeClr val="tx1"/>
              </a:solidFill>
              <a:prstDash val="dash"/>
              <a:round/>
              <a:headEnd type="none"/>
              <a:tailEnd type="none"/>
            </a:ln>
            <a:effectLst/>
          </p:spPr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30723630-1510-B3CC-9FC2-341A7F0321D6}"/>
                </a:ext>
              </a:extLst>
            </p:cNvPr>
            <p:cNvCxnSpPr/>
            <p:nvPr/>
          </p:nvCxnSpPr>
          <p:spPr bwMode="auto">
            <a:xfrm flipV="1">
              <a:off x="5756568" y="1819295"/>
              <a:ext cx="807877" cy="2"/>
            </a:xfrm>
            <a:prstGeom prst="line">
              <a:avLst/>
            </a:prstGeom>
            <a:solidFill>
              <a:schemeClr val="tx2"/>
            </a:solidFill>
            <a:ln w="9525" cap="flat" cmpd="sng" algn="ctr">
              <a:solidFill>
                <a:schemeClr val="tx1"/>
              </a:solidFill>
              <a:prstDash val="dash"/>
              <a:round/>
              <a:headEnd type="none"/>
              <a:tailEnd type="none"/>
            </a:ln>
            <a:effectLst/>
          </p:spPr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FA003498-49F8-2EC0-25D6-89AA54B1FD36}"/>
                </a:ext>
              </a:extLst>
            </p:cNvPr>
            <p:cNvCxnSpPr/>
            <p:nvPr/>
          </p:nvCxnSpPr>
          <p:spPr bwMode="auto">
            <a:xfrm flipV="1">
              <a:off x="6564445" y="1126328"/>
              <a:ext cx="0" cy="692967"/>
            </a:xfrm>
            <a:prstGeom prst="line">
              <a:avLst/>
            </a:prstGeom>
            <a:solidFill>
              <a:schemeClr val="tx2"/>
            </a:solidFill>
            <a:ln w="9525" cap="flat" cmpd="sng" algn="ctr">
              <a:solidFill>
                <a:schemeClr val="tx1"/>
              </a:solidFill>
              <a:prstDash val="dash"/>
              <a:round/>
              <a:headEnd type="none"/>
              <a:tailEnd type="none"/>
            </a:ln>
            <a:effectLst/>
          </p:spPr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F487B57-142F-942C-5B40-109C9ADAF934}"/>
                </a:ext>
              </a:extLst>
            </p:cNvPr>
            <p:cNvSpPr txBox="1"/>
            <p:nvPr/>
          </p:nvSpPr>
          <p:spPr>
            <a:xfrm>
              <a:off x="5530150" y="1117508"/>
              <a:ext cx="739774" cy="3248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i="1" dirty="0">
                  <a:latin typeface="Times"/>
                  <a:cs typeface="Times"/>
                </a:rPr>
                <a:t>hypot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44A8CC89-E8F4-1075-479E-A6048FF9541F}"/>
                    </a:ext>
                  </a:extLst>
                </p:cNvPr>
                <p:cNvSpPr txBox="1"/>
                <p:nvPr/>
              </p:nvSpPr>
              <p:spPr>
                <a:xfrm>
                  <a:off x="5228643" y="2512619"/>
                  <a:ext cx="2827391" cy="613254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pPr>
                    <a:spcAft>
                      <a:spcPts val="60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h𝑦𝑝𝑜𝑡</m:t>
                        </m:r>
                        <m:d>
                          <m:d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d>
                              <m:d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en-US" sz="1400" b="0" i="1" dirty="0">
                    <a:latin typeface="Cambria Math" panose="02040503050406030204" pitchFamily="18" charset="0"/>
                  </a:endParaRPr>
                </a:p>
                <a:p>
                  <a:pPr>
                    <a:spcBef>
                      <a:spcPts val="600"/>
                    </a:spcBef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            </m:t>
                        </m:r>
                        <m:rad>
                          <m:radPr>
                            <m:degHide m:val="on"/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sz="1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14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rad>
                      </m:oMath>
                    </m:oMathPara>
                  </a14:m>
                  <a:endParaRPr lang="en-IL" sz="140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44A8CC89-E8F4-1075-479E-A6048FF9541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28643" y="2512619"/>
                  <a:ext cx="2827391" cy="613254"/>
                </a:xfrm>
                <a:prstGeom prst="rect">
                  <a:avLst/>
                </a:prstGeom>
                <a:blipFill>
                  <a:blip r:embed="rId4"/>
                  <a:stretch>
                    <a:fillRect l="-3590" r="-3590" b="-1276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97D25BD-6A7F-D6C3-7C7F-B5835E3A2AD1}"/>
                  </a:ext>
                </a:extLst>
              </p:cNvPr>
              <p:cNvSpPr txBox="1"/>
              <p:nvPr/>
            </p:nvSpPr>
            <p:spPr>
              <a:xfrm>
                <a:off x="6271034" y="1221254"/>
                <a:ext cx="836292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97D25BD-6A7F-D6C3-7C7F-B5835E3A2A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1034" y="1221254"/>
                <a:ext cx="836292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13A60A7-B46D-DDE9-9BF8-3CAD36D56E2C}"/>
                  </a:ext>
                </a:extLst>
              </p:cNvPr>
              <p:cNvSpPr txBox="1"/>
              <p:nvPr/>
            </p:nvSpPr>
            <p:spPr>
              <a:xfrm>
                <a:off x="6880100" y="595815"/>
                <a:ext cx="836292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200" b="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200" b="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13A60A7-B46D-DDE9-9BF8-3CAD36D56E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0100" y="595815"/>
                <a:ext cx="836292" cy="276999"/>
              </a:xfrm>
              <a:prstGeom prst="rect">
                <a:avLst/>
              </a:prstGeom>
              <a:blipFill>
                <a:blip r:embed="rId6"/>
                <a:stretch>
                  <a:fillRect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18">
            <a:extLst>
              <a:ext uri="{FF2B5EF4-FFF2-40B4-BE49-F238E27FC236}">
                <a16:creationId xmlns:a16="http://schemas.microsoft.com/office/drawing/2014/main" id="{8AF83432-F096-5D86-B7B6-7F23B0F092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7645" y="5425658"/>
            <a:ext cx="1808709" cy="787856"/>
          </a:xfrm>
          <a:prstGeom prst="rect">
            <a:avLst/>
          </a:prstGeom>
          <a:solidFill>
            <a:schemeClr val="bg1">
              <a:lumMod val="95000"/>
            </a:schemeClr>
          </a:solidFill>
          <a:ln w="15875">
            <a:solidFill>
              <a:schemeClr val="tx1">
                <a:alpha val="2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2880" tIns="0" rIns="182880" bIns="91440" anchor="t" anchorCtr="0">
            <a:prstTxWarp prst="textNoShape">
              <a:avLst/>
            </a:prstTxWarp>
            <a:noAutofit/>
          </a:bodyPr>
          <a:lstStyle/>
          <a:p>
            <a:pPr>
              <a:lnSpc>
                <a:spcPts val="294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Menlo"/>
                <a:cs typeface="Consolas" panose="020B0609020204030204" pitchFamily="49" charset="0"/>
              </a:rPr>
              <a:t>% java MyMath</a:t>
            </a:r>
          </a:p>
          <a:p>
            <a:pPr>
              <a:lnSpc>
                <a:spcPts val="294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Menlo"/>
                <a:cs typeface="Consolas" panose="020B0609020204030204" pitchFamily="49" charset="0"/>
              </a:rPr>
              <a:t>4.242642472890547</a:t>
            </a:r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Rectangle 16">
            <a:extLst>
              <a:ext uri="{FF2B5EF4-FFF2-40B4-BE49-F238E27FC236}">
                <a16:creationId xmlns:a16="http://schemas.microsoft.com/office/drawing/2014/main" id="{29A141E7-D71B-F081-2809-EBADB53822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51034" y="3495779"/>
            <a:ext cx="3059283" cy="155530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vert="horz" wrap="square" lIns="92075" tIns="46038" rIns="0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rgbClr val="003399"/>
              </a:buClr>
              <a:buSzPct val="50000"/>
              <a:buFont typeface="Monotype Sorts" charset="2"/>
              <a:defRPr kumimoji="1">
                <a:solidFill>
                  <a:srgbClr val="003399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346075" indent="-231775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627063" indent="-166688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147763" indent="-40481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charset="2"/>
              <a:buChar char="!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15398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19970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4542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29114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3686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 marL="114300" lvl="1" indent="0">
              <a:lnSpc>
                <a:spcPct val="100000"/>
              </a:lnSpc>
              <a:spcBef>
                <a:spcPts val="600"/>
              </a:spcBef>
              <a:buNone/>
            </a:pPr>
            <a:r>
              <a:rPr kumimoji="0" lang="en-US" u="sng" dirty="0">
                <a:latin typeface="Times New Roman"/>
                <a:cs typeface="Times New Roman"/>
              </a:rPr>
              <a:t>Euclidean distance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buSzPct val="100000"/>
              <a:buFont typeface="Arial"/>
              <a:buChar char="•"/>
            </a:pPr>
            <a:r>
              <a:rPr kumimoji="0" lang="en-US" dirty="0">
                <a:latin typeface="Times New Roman"/>
                <a:cs typeface="Times New Roman"/>
              </a:rPr>
              <a:t>Widely used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buSzPct val="100000"/>
              <a:buFont typeface="Arial"/>
              <a:buChar char="•"/>
            </a:pPr>
            <a:r>
              <a:rPr kumimoji="0" lang="en-US" dirty="0">
                <a:latin typeface="Times New Roman"/>
                <a:cs typeface="Times New Roman"/>
              </a:rPr>
              <a:t>Nice to have:</a:t>
            </a:r>
            <a:br>
              <a:rPr kumimoji="0" lang="en-US" dirty="0">
                <a:latin typeface="Times New Roman"/>
                <a:cs typeface="Times New Roman"/>
              </a:rPr>
            </a:br>
            <a:r>
              <a:rPr kumimoji="0" lang="en-US" dirty="0">
                <a:latin typeface="Times New Roman"/>
                <a:cs typeface="Times New Roman"/>
              </a:rPr>
              <a:t>a function that computes it</a:t>
            </a:r>
            <a:endParaRPr kumimoji="0" lang="he-IL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396038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F6DA2A0-4596-2918-0F13-8AD237D8B1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3622" y="919756"/>
            <a:ext cx="5046492" cy="5455644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08000" tIns="72000" rIns="0" bIns="0" anchor="t" anchorCtr="0"/>
          <a:lstStyle/>
          <a:p>
            <a:pPr>
              <a:lnSpc>
                <a:spcPts val="1640"/>
              </a:lnSpc>
            </a:pPr>
            <a:r>
              <a:rPr lang="en-US" sz="1200" dirty="0">
                <a:latin typeface="Consolas"/>
                <a:ea typeface="Consolas"/>
                <a:cs typeface="Consolas"/>
              </a:rPr>
              <a:t>public class MyMath {</a:t>
            </a:r>
          </a:p>
          <a:p>
            <a:pPr>
              <a:lnSpc>
                <a:spcPts val="1640"/>
              </a:lnSpc>
            </a:pPr>
            <a:r>
              <a:rPr lang="en-US" sz="1200" dirty="0">
                <a:latin typeface="Consolas"/>
                <a:ea typeface="Consolas"/>
                <a:cs typeface="Consolas"/>
              </a:rPr>
              <a:t>    </a:t>
            </a:r>
            <a:r>
              <a:rPr lang="en-US" sz="1200" dirty="0">
                <a:solidFill>
                  <a:srgbClr val="0008B2"/>
                </a:solidFill>
                <a:latin typeface="Consolas"/>
                <a:ea typeface="Consolas"/>
                <a:cs typeface="Consolas"/>
              </a:rPr>
              <a:t>public static void main(String args[]) {</a:t>
            </a:r>
          </a:p>
          <a:p>
            <a:pPr>
              <a:lnSpc>
                <a:spcPts val="1640"/>
              </a:lnSpc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    </a:t>
            </a:r>
            <a:r>
              <a:rPr lang="en-US" sz="1200" dirty="0">
                <a:solidFill>
                  <a:srgbClr val="3F7F5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/** </a:t>
            </a:r>
            <a:r>
              <a:rPr lang="en-US" sz="1200" dirty="0">
                <a:solidFill>
                  <a:srgbClr val="3F7F5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Computes and prints a </a:t>
            </a:r>
            <a:r>
              <a:rPr lang="en-US" sz="1200" dirty="0">
                <a:solidFill>
                  <a:srgbClr val="00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Euclidean </a:t>
            </a:r>
            <a:r>
              <a:rPr lang="en-US" sz="1200" dirty="0">
                <a:solidFill>
                  <a:srgbClr val="006600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distance</a:t>
            </a:r>
            <a:r>
              <a:rPr lang="en-US" sz="1200" dirty="0">
                <a:solidFill>
                  <a:srgbClr val="3F7F5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*/ 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	    </a:t>
            </a:r>
          </a:p>
          <a:p>
            <a:pPr>
              <a:lnSpc>
                <a:spcPts val="1640"/>
              </a:lnSpc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    double d = </a:t>
            </a:r>
            <a:r>
              <a:rPr lang="en-US" sz="1200" dirty="0">
                <a:latin typeface="Consolas"/>
                <a:ea typeface="Consolas"/>
                <a:cs typeface="Consolas"/>
              </a:rPr>
              <a:t>hypot(2,1,5,4);</a:t>
            </a:r>
          </a:p>
          <a:p>
            <a:pPr>
              <a:lnSpc>
                <a:spcPts val="1640"/>
              </a:lnSpc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    </a:t>
            </a:r>
            <a:r>
              <a:rPr lang="en-US" sz="1200" dirty="0">
                <a:latin typeface="Consolas"/>
                <a:ea typeface="Consolas"/>
                <a:cs typeface="Consolas"/>
              </a:rPr>
              <a:t>System.out.</a:t>
            </a:r>
            <a:r>
              <a:rPr lang="en-US" sz="1200">
                <a:latin typeface="Consolas"/>
                <a:ea typeface="Consolas"/>
                <a:cs typeface="Consolas"/>
              </a:rPr>
              <a:t>println</a:t>
            </a:r>
            <a:r>
              <a:rPr lang="en-US" sz="1200" dirty="0">
                <a:latin typeface="Monaco"/>
                <a:ea typeface="Monaco"/>
                <a:cs typeface="Monaco"/>
              </a:rPr>
              <a:t>(</a:t>
            </a:r>
            <a:r>
              <a:rPr lang="en-US" sz="1200" dirty="0">
                <a:latin typeface="Consolas"/>
                <a:ea typeface="Consolas"/>
                <a:cs typeface="Consolas"/>
              </a:rPr>
              <a:t>d);</a:t>
            </a:r>
            <a:r>
              <a:rPr lang="en-US" sz="1200" dirty="0">
                <a:latin typeface="Consolas" charset="0"/>
                <a:cs typeface="Consolas" charset="0"/>
              </a:rPr>
              <a:t> </a:t>
            </a:r>
            <a:endParaRPr lang="en-US" sz="1200" dirty="0">
              <a:latin typeface="Consolas"/>
              <a:ea typeface="Consolas"/>
              <a:cs typeface="Consolas"/>
            </a:endParaRPr>
          </a:p>
          <a:p>
            <a:pPr>
              <a:lnSpc>
                <a:spcPts val="1640"/>
              </a:lnSpc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200" dirty="0">
                <a:solidFill>
                  <a:srgbClr val="0008B2"/>
                </a:solidFill>
                <a:latin typeface="Consolas"/>
                <a:ea typeface="Consolas"/>
                <a:cs typeface="Consolas"/>
              </a:rPr>
              <a:t>}</a:t>
            </a:r>
            <a:endParaRPr lang="en-US" sz="1200" dirty="0">
              <a:solidFill>
                <a:srgbClr val="0008B2"/>
              </a:solidFill>
              <a:latin typeface="Consolas" charset="0"/>
              <a:cs typeface="Consolas" charset="0"/>
            </a:endParaRPr>
          </a:p>
          <a:p>
            <a:pPr>
              <a:lnSpc>
                <a:spcPts val="1640"/>
              </a:lnSpc>
              <a:spcBef>
                <a:spcPts val="1200"/>
              </a:spcBef>
            </a:pPr>
            <a:r>
              <a:rPr lang="en-US" sz="1200" dirty="0">
                <a:solidFill>
                  <a:srgbClr val="3F7F5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200" dirty="0">
                <a:solidFill>
                  <a:srgbClr val="006600"/>
                </a:solidFill>
                <a:latin typeface="Consolas"/>
                <a:ea typeface="Consolas"/>
                <a:cs typeface="Consolas"/>
              </a:rPr>
              <a:t>/** </a:t>
            </a:r>
            <a:r>
              <a:rPr lang="en-US" sz="1200" dirty="0">
                <a:solidFill>
                  <a:srgbClr val="00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Computes the Euclidean </a:t>
            </a:r>
            <a:r>
              <a:rPr lang="en-US" sz="1200" dirty="0">
                <a:solidFill>
                  <a:srgbClr val="006600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distance between (x1,x2) and (y1,y1)</a:t>
            </a:r>
            <a:r>
              <a:rPr lang="en-US" sz="1200" dirty="0">
                <a:solidFill>
                  <a:srgbClr val="006600"/>
                </a:solidFill>
                <a:latin typeface="Consolas"/>
                <a:ea typeface="Consolas"/>
                <a:cs typeface="Consolas"/>
              </a:rPr>
              <a:t> */</a:t>
            </a:r>
          </a:p>
          <a:p>
            <a:pPr>
              <a:lnSpc>
                <a:spcPts val="1640"/>
              </a:lnSpc>
              <a:spcBef>
                <a:spcPts val="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200" dirty="0">
                <a:solidFill>
                  <a:srgbClr val="0008B2"/>
                </a:solidFill>
                <a:latin typeface="Consolas"/>
                <a:ea typeface="Consolas"/>
                <a:cs typeface="Consolas"/>
              </a:rPr>
              <a:t>public static double hypot(double x1, double y1,</a:t>
            </a:r>
          </a:p>
          <a:p>
            <a:pPr>
              <a:lnSpc>
                <a:spcPts val="1640"/>
              </a:lnSpc>
              <a:spcBef>
                <a:spcPts val="0"/>
              </a:spcBef>
            </a:pPr>
            <a:r>
              <a:rPr lang="en-US" sz="1200" dirty="0">
                <a:solidFill>
                  <a:srgbClr val="0008B2"/>
                </a:solidFill>
                <a:latin typeface="Consolas"/>
                <a:ea typeface="Consolas"/>
                <a:cs typeface="Consolas"/>
              </a:rPr>
              <a:t>		         double x2, double y2) {</a:t>
            </a:r>
          </a:p>
          <a:p>
            <a:pPr>
              <a:lnSpc>
                <a:spcPts val="1640"/>
              </a:lnSpc>
              <a:spcBef>
                <a:spcPts val="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     double dx = x2 - x1;</a:t>
            </a:r>
          </a:p>
          <a:p>
            <a:pPr>
              <a:lnSpc>
                <a:spcPts val="1640"/>
              </a:lnSpc>
              <a:spcBef>
                <a:spcPts val="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     double dy = y2 - y1;</a:t>
            </a:r>
          </a:p>
          <a:p>
            <a:pPr>
              <a:lnSpc>
                <a:spcPts val="1640"/>
              </a:lnSpc>
              <a:spcBef>
                <a:spcPts val="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     </a:t>
            </a:r>
            <a:r>
              <a:rPr lang="en-US" sz="1200" dirty="0">
                <a:solidFill>
                  <a:srgbClr val="0008B2"/>
                </a:solidFill>
                <a:latin typeface="Consolas"/>
                <a:ea typeface="Consolas"/>
                <a:cs typeface="Consolas"/>
              </a:rPr>
              <a:t>return sqrt(dx*dx + dy*dy);</a:t>
            </a:r>
          </a:p>
          <a:p>
            <a:pPr>
              <a:lnSpc>
                <a:spcPts val="1640"/>
              </a:lnSpc>
              <a:spcBef>
                <a:spcPts val="0"/>
              </a:spcBef>
            </a:pPr>
            <a:r>
              <a:rPr lang="en-US" sz="1200" dirty="0">
                <a:solidFill>
                  <a:srgbClr val="0008B2"/>
                </a:solidFill>
                <a:latin typeface="Consolas"/>
                <a:ea typeface="Consolas"/>
                <a:cs typeface="Consolas"/>
              </a:rPr>
              <a:t>    }</a:t>
            </a:r>
            <a:endParaRPr lang="en-IL" sz="1200">
              <a:solidFill>
                <a:srgbClr val="0008B2"/>
              </a:solidFill>
              <a:latin typeface="Consolas" panose="020B0609020204030204" pitchFamily="49" charset="0"/>
              <a:ea typeface="Consolas"/>
              <a:cs typeface="Consolas" panose="020B0609020204030204" pitchFamily="49" charset="0"/>
            </a:endParaRPr>
          </a:p>
          <a:p>
            <a:pPr>
              <a:lnSpc>
                <a:spcPts val="1640"/>
              </a:lnSpc>
              <a:spcBef>
                <a:spcPts val="600"/>
              </a:spcBef>
            </a:pPr>
            <a:r>
              <a:rPr lang="en-IL" sz="1200">
                <a:solidFill>
                  <a:srgbClr val="3F7F5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200" dirty="0">
                <a:solidFill>
                  <a:srgbClr val="3F7F5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/** </a:t>
            </a:r>
            <a:r>
              <a:rPr lang="en-US" sz="1200" dirty="0">
                <a:solidFill>
                  <a:srgbClr val="3F7F5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Computes sqrt(x) */</a:t>
            </a:r>
            <a:endParaRPr lang="en-IL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200"/>
              </a:spcBef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200" dirty="0">
                <a:solidFill>
                  <a:srgbClr val="0008B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 static double sqrt(double x) {</a:t>
            </a:r>
          </a:p>
          <a:p>
            <a:pPr>
              <a:spcBef>
                <a:spcPts val="20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   double epsilon = 0.01;</a:t>
            </a:r>
          </a:p>
          <a:p>
            <a:pPr>
              <a:spcBef>
                <a:spcPts val="20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   double g = x;</a:t>
            </a:r>
          </a:p>
          <a:p>
            <a:pPr>
              <a:spcBef>
                <a:spcPts val="20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   while (Math.abs(g * g - x) &gt; epsilon) {</a:t>
            </a:r>
          </a:p>
          <a:p>
            <a:pPr>
              <a:spcBef>
                <a:spcPts val="20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      g = g - (g * g - x) / (2 * g);</a:t>
            </a:r>
          </a:p>
          <a:p>
            <a:pPr>
              <a:spcBef>
                <a:spcPts val="200"/>
              </a:spcBef>
            </a:pPr>
            <a:r>
              <a:rPr lang="en-IL" sz="1200">
                <a:latin typeface="Consolas" panose="020B0609020204030204" pitchFamily="49" charset="0"/>
                <a:cs typeface="Consolas" panose="020B0609020204030204" pitchFamily="49" charset="0"/>
              </a:rPr>
              <a:t>      }</a:t>
            </a:r>
          </a:p>
          <a:p>
            <a:pPr>
              <a:spcBef>
                <a:spcPts val="200"/>
              </a:spcBef>
            </a:pPr>
            <a:r>
              <a:rPr lang="en-US" sz="1200" dirty="0">
                <a:solidFill>
                  <a:srgbClr val="0008B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return g;</a:t>
            </a:r>
          </a:p>
          <a:p>
            <a:pPr>
              <a:spcBef>
                <a:spcPts val="200"/>
              </a:spcBef>
            </a:pPr>
            <a:r>
              <a:rPr lang="en-IL" sz="1200">
                <a:solidFill>
                  <a:srgbClr val="0008B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}</a:t>
            </a:r>
          </a:p>
          <a:p>
            <a:pPr>
              <a:lnSpc>
                <a:spcPts val="1640"/>
              </a:lnSpc>
              <a:spcBef>
                <a:spcPts val="600"/>
              </a:spcBef>
            </a:pPr>
            <a:r>
              <a:rPr lang="en-IL" sz="1200">
                <a:latin typeface="Consolas" panose="020B0609020204030204" pitchFamily="49" charset="0"/>
                <a:ea typeface="Consolas"/>
                <a:cs typeface="Consolas" panose="020B0609020204030204" pitchFamily="49" charset="0"/>
              </a:rPr>
              <a:t>   ... </a:t>
            </a:r>
            <a:r>
              <a:rPr lang="en-IL" sz="1200">
                <a:solidFill>
                  <a:srgbClr val="006600"/>
                </a:solidFill>
                <a:latin typeface="Consolas" panose="020B0609020204030204" pitchFamily="49" charset="0"/>
                <a:ea typeface="Consolas"/>
                <a:cs typeface="Consolas" panose="020B0609020204030204" pitchFamily="49" charset="0"/>
              </a:rPr>
              <a:t>// </a:t>
            </a:r>
            <a:r>
              <a:rPr lang="en-IL" sz="1200">
                <a:solidFill>
                  <a:srgbClr val="00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More functions come here</a:t>
            </a:r>
            <a:endParaRPr lang="en-US" sz="1200" dirty="0">
              <a:solidFill>
                <a:srgbClr val="0066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1640"/>
              </a:lnSpc>
              <a:spcBef>
                <a:spcPts val="600"/>
              </a:spcBef>
            </a:pPr>
            <a:r>
              <a:rPr lang="en-US" sz="1200" dirty="0">
                <a:latin typeface="Consolas" charset="0"/>
                <a:cs typeface="Consolas" charset="0"/>
              </a:rPr>
              <a:t>}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dirty="0"/>
              <a:t>Function examples</a:t>
            </a:r>
            <a:endParaRPr kumimoji="0" lang="en-US" sz="1800" dirty="0"/>
          </a:p>
        </p:txBody>
      </p:sp>
      <p:sp>
        <p:nvSpPr>
          <p:cNvPr id="15" name="Rectangle 16">
            <a:extLst>
              <a:ext uri="{FF2B5EF4-FFF2-40B4-BE49-F238E27FC236}">
                <a16:creationId xmlns:a16="http://schemas.microsoft.com/office/drawing/2014/main" id="{9C4A063E-DC2F-52B9-17DA-A11703D610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00234" y="2283922"/>
            <a:ext cx="3059283" cy="155530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vert="horz" wrap="square" lIns="92075" tIns="46038" rIns="0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rgbClr val="003399"/>
              </a:buClr>
              <a:buSzPct val="50000"/>
              <a:buFont typeface="Monotype Sorts" charset="2"/>
              <a:defRPr kumimoji="1">
                <a:solidFill>
                  <a:srgbClr val="003399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346075" indent="-231775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627063" indent="-166688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147763" indent="-40481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charset="2"/>
              <a:buChar char="!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15398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19970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4542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29114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3686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 marL="114300" lvl="1" indent="0">
              <a:lnSpc>
                <a:spcPct val="100000"/>
              </a:lnSpc>
              <a:spcBef>
                <a:spcPts val="600"/>
              </a:spcBef>
              <a:buNone/>
            </a:pPr>
            <a:r>
              <a:rPr kumimoji="0" lang="en-US" u="sng" dirty="0">
                <a:latin typeface="Times New Roman"/>
                <a:cs typeface="Times New Roman"/>
              </a:rPr>
              <a:t>Observations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buSzPct val="100000"/>
              <a:buFont typeface="Arial"/>
              <a:buChar char="•"/>
            </a:pPr>
            <a:r>
              <a:rPr kumimoji="0" lang="en-US" dirty="0">
                <a:latin typeface="Times New Roman"/>
                <a:cs typeface="Times New Roman"/>
              </a:rPr>
              <a:t>Class: A collection of one or more functions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buSzPct val="100000"/>
              <a:buFont typeface="Arial"/>
              <a:buChar char="•"/>
            </a:pPr>
            <a:r>
              <a:rPr kumimoji="0" lang="en-US" dirty="0">
                <a:latin typeface="Times New Roman"/>
                <a:cs typeface="Times New Roman"/>
              </a:rPr>
              <a:t>This particular class:</a:t>
            </a:r>
            <a:br>
              <a:rPr kumimoji="0" lang="en-US" dirty="0">
                <a:latin typeface="Times New Roman"/>
                <a:cs typeface="Times New Roman"/>
              </a:rPr>
            </a:br>
            <a:r>
              <a:rPr kumimoji="0" lang="en-US" dirty="0">
                <a:latin typeface="Times New Roman"/>
                <a:cs typeface="Times New Roman"/>
              </a:rPr>
              <a:t>A library of common math functions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buSzPct val="100000"/>
              <a:buFont typeface="Arial"/>
              <a:buChar char="•"/>
            </a:pPr>
            <a:r>
              <a:rPr kumimoji="0" lang="en-US" dirty="0">
                <a:latin typeface="Times New Roman"/>
                <a:cs typeface="Times New Roman"/>
              </a:rPr>
              <a:t>The </a:t>
            </a:r>
            <a:r>
              <a:rPr kumimoji="0"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kumimoji="0" lang="en-US" dirty="0">
                <a:latin typeface="Times New Roman"/>
                <a:cs typeface="Times New Roman"/>
              </a:rPr>
              <a:t> function is often used to test/demo the other functions.</a:t>
            </a:r>
            <a:endParaRPr kumimoji="0" lang="he-IL" dirty="0">
              <a:latin typeface="Times New Roman"/>
              <a:cs typeface="Times New Roman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AE5F00E-B113-F60C-7A12-2601BE2CC7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7645" y="5425658"/>
            <a:ext cx="1808709" cy="787856"/>
          </a:xfrm>
          <a:prstGeom prst="rect">
            <a:avLst/>
          </a:prstGeom>
          <a:solidFill>
            <a:schemeClr val="bg1">
              <a:lumMod val="95000"/>
            </a:schemeClr>
          </a:solidFill>
          <a:ln w="15875">
            <a:solidFill>
              <a:schemeClr val="tx1">
                <a:alpha val="2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2880" tIns="0" rIns="182880" bIns="91440" anchor="t" anchorCtr="0">
            <a:prstTxWarp prst="textNoShape">
              <a:avLst/>
            </a:prstTxWarp>
            <a:noAutofit/>
          </a:bodyPr>
          <a:lstStyle/>
          <a:p>
            <a:pPr>
              <a:lnSpc>
                <a:spcPts val="294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Menlo"/>
                <a:cs typeface="Consolas" panose="020B0609020204030204" pitchFamily="49" charset="0"/>
              </a:rPr>
              <a:t>% java MyMath</a:t>
            </a:r>
          </a:p>
          <a:p>
            <a:pPr>
              <a:lnSpc>
                <a:spcPts val="294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Menlo"/>
                <a:cs typeface="Consolas" panose="020B0609020204030204" pitchFamily="49" charset="0"/>
              </a:rPr>
              <a:t>4.242642472890547</a:t>
            </a:r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54017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792078" y="965619"/>
            <a:ext cx="5889599" cy="3878180"/>
          </a:xfrm>
        </p:spPr>
        <p:txBody>
          <a:bodyPr>
            <a:noAutofit/>
          </a:bodyPr>
          <a:lstStyle/>
          <a:p>
            <a:pPr marL="365125" indent="-274638">
              <a:lnSpc>
                <a:spcPct val="100000"/>
              </a:lnSpc>
              <a:spcBef>
                <a:spcPts val="1800"/>
              </a:spcBef>
              <a:buClrTx/>
              <a:buSzPct val="100000"/>
              <a:buFont typeface="Arial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Times New Roman"/>
                <a:cs typeface="Times New Roman"/>
              </a:rPr>
              <a:t>Function anatomy</a:t>
            </a:r>
            <a:endParaRPr lang="en-US" sz="2000" dirty="0">
              <a:cs typeface="Times New Roman"/>
            </a:endParaRPr>
          </a:p>
          <a:p>
            <a:pPr marL="365125" indent="-274638">
              <a:lnSpc>
                <a:spcPct val="100000"/>
              </a:lnSpc>
              <a:spcBef>
                <a:spcPts val="1800"/>
              </a:spcBef>
              <a:buClrTx/>
              <a:buSzPct val="100000"/>
              <a:buFont typeface="Arial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Times New Roman"/>
                <a:cs typeface="Times New Roman"/>
              </a:rPr>
              <a:t>Function call and return</a:t>
            </a:r>
          </a:p>
          <a:p>
            <a:pPr marL="365125" indent="-274638">
              <a:lnSpc>
                <a:spcPct val="100000"/>
              </a:lnSpc>
              <a:spcBef>
                <a:spcPts val="1800"/>
              </a:spcBef>
              <a:buClrTx/>
              <a:buSzPct val="100000"/>
              <a:buFont typeface="Arial" charset="0"/>
              <a:buChar char="•"/>
            </a:pPr>
            <a:r>
              <a:rPr lang="en-US" sz="2000" dirty="0">
                <a:cs typeface="Times New Roman"/>
              </a:rPr>
              <a:t>Overloading</a:t>
            </a:r>
          </a:p>
          <a:p>
            <a:pPr marL="365125" indent="-274638">
              <a:lnSpc>
                <a:spcPct val="100000"/>
              </a:lnSpc>
              <a:spcBef>
                <a:spcPts val="1800"/>
              </a:spcBef>
              <a:buClrTx/>
              <a:buSzPct val="100000"/>
              <a:buFont typeface="Arial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Times New Roman"/>
                <a:cs typeface="Times New Roman"/>
              </a:rPr>
              <a:t>Software engineering issues</a:t>
            </a:r>
          </a:p>
          <a:p>
            <a:pPr>
              <a:lnSpc>
                <a:spcPct val="100000"/>
              </a:lnSpc>
              <a:spcBef>
                <a:spcPts val="2400"/>
              </a:spcBef>
            </a:pPr>
            <a:endParaRPr lang="en-US" sz="2000" dirty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  <a:spcBef>
                <a:spcPts val="2400"/>
              </a:spcBef>
            </a:pPr>
            <a:endParaRPr lang="en-US" sz="2000" dirty="0"/>
          </a:p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endParaRPr lang="en-US" sz="2000" dirty="0"/>
          </a:p>
          <a:p>
            <a:pPr>
              <a:lnSpc>
                <a:spcPct val="100000"/>
              </a:lnSpc>
              <a:spcBef>
                <a:spcPts val="2400"/>
              </a:spcBef>
            </a:pPr>
            <a:endParaRPr lang="en-US" sz="2000" dirty="0"/>
          </a:p>
        </p:txBody>
      </p:sp>
      <p:sp>
        <p:nvSpPr>
          <p:cNvPr id="8" name="Right Arrow 7"/>
          <p:cNvSpPr/>
          <p:nvPr/>
        </p:nvSpPr>
        <p:spPr bwMode="auto">
          <a:xfrm>
            <a:off x="727985" y="1510731"/>
            <a:ext cx="464457" cy="377371"/>
          </a:xfrm>
          <a:prstGeom prst="rightArrow">
            <a:avLst/>
          </a:prstGeom>
          <a:solidFill>
            <a:schemeClr val="bg1">
              <a:lumMod val="50000"/>
            </a:scheme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mic Sans MS" charset="0"/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24869" r="17798"/>
          <a:stretch/>
        </p:blipFill>
        <p:spPr>
          <a:xfrm>
            <a:off x="817251" y="938725"/>
            <a:ext cx="397493" cy="388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29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609600" y="747389"/>
            <a:ext cx="5127134" cy="5441390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08000" tIns="72000" rIns="0" bIns="0" anchor="t" anchorCtr="0"/>
          <a:lstStyle/>
          <a:p>
            <a:pPr>
              <a:lnSpc>
                <a:spcPts val="1640"/>
              </a:lnSpc>
            </a:pPr>
            <a:r>
              <a:rPr lang="en-US" sz="1200" dirty="0">
                <a:latin typeface="Consolas"/>
                <a:ea typeface="Consolas"/>
                <a:cs typeface="Consolas"/>
              </a:rPr>
              <a:t>public class MyMath {</a:t>
            </a:r>
          </a:p>
          <a:p>
            <a:pPr>
              <a:lnSpc>
                <a:spcPts val="1640"/>
              </a:lnSpc>
            </a:pPr>
            <a:r>
              <a:rPr lang="en-US" sz="1200" dirty="0">
                <a:latin typeface="Consolas"/>
                <a:ea typeface="Consolas"/>
                <a:cs typeface="Consolas"/>
              </a:rPr>
              <a:t>    public static void main(String args[]) {</a:t>
            </a:r>
          </a:p>
          <a:p>
            <a:pPr>
              <a:lnSpc>
                <a:spcPts val="1640"/>
              </a:lnSpc>
            </a:pPr>
            <a:r>
              <a:rPr lang="en-US" sz="1200" dirty="0">
                <a:latin typeface="Consolas"/>
                <a:ea typeface="Consolas"/>
                <a:cs typeface="Consolas"/>
              </a:rPr>
              <a:t>        ...	    </a:t>
            </a:r>
          </a:p>
          <a:p>
            <a:pPr>
              <a:lnSpc>
                <a:spcPts val="1640"/>
              </a:lnSpc>
            </a:pPr>
            <a:r>
              <a:rPr lang="en-US" sz="1200" dirty="0">
                <a:latin typeface="Consolas"/>
                <a:ea typeface="Consolas"/>
                <a:cs typeface="Consolas"/>
              </a:rPr>
              <a:t>        double d = hypot(2,1,5,4);</a:t>
            </a:r>
          </a:p>
          <a:p>
            <a:r>
              <a:rPr lang="en-US" sz="1200" dirty="0">
                <a:latin typeface="Consolas"/>
                <a:ea typeface="Consolas"/>
                <a:cs typeface="Consolas"/>
              </a:rPr>
              <a:t>        ...</a:t>
            </a:r>
          </a:p>
          <a:p>
            <a:pPr>
              <a:lnSpc>
                <a:spcPts val="1640"/>
              </a:lnSpc>
            </a:pPr>
            <a:r>
              <a:rPr lang="en-US" sz="1200" dirty="0">
                <a:latin typeface="Consolas"/>
                <a:ea typeface="Consolas"/>
                <a:cs typeface="Consolas"/>
              </a:rPr>
              <a:t>    }</a:t>
            </a:r>
          </a:p>
          <a:p>
            <a:pPr>
              <a:lnSpc>
                <a:spcPts val="1640"/>
              </a:lnSpc>
            </a:pPr>
            <a:r>
              <a:rPr lang="en-US" sz="1200" dirty="0">
                <a:latin typeface="Consolas" charset="0"/>
                <a:cs typeface="Consolas" charset="0"/>
              </a:rPr>
              <a:t>	</a:t>
            </a:r>
          </a:p>
          <a:p>
            <a:pPr>
              <a:spcBef>
                <a:spcPts val="8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 public static double hypot(double x1, double y1,</a:t>
            </a:r>
          </a:p>
          <a:p>
            <a:pPr>
              <a:lnSpc>
                <a:spcPts val="1640"/>
              </a:lnSpc>
              <a:spcBef>
                <a:spcPts val="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                            double x2, double y2) {</a:t>
            </a:r>
          </a:p>
          <a:p>
            <a:pPr>
              <a:lnSpc>
                <a:spcPts val="1640"/>
              </a:lnSpc>
              <a:spcBef>
                <a:spcPts val="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     double dx = x2 - x1;</a:t>
            </a:r>
          </a:p>
          <a:p>
            <a:pPr>
              <a:lnSpc>
                <a:spcPts val="1640"/>
              </a:lnSpc>
              <a:spcBef>
                <a:spcPts val="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     double dy = y2 - y1;</a:t>
            </a:r>
          </a:p>
          <a:p>
            <a:pPr>
              <a:lnSpc>
                <a:spcPts val="1640"/>
              </a:lnSpc>
              <a:spcBef>
                <a:spcPts val="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     return sqrt(dx*dx + dy*dy);</a:t>
            </a:r>
          </a:p>
          <a:p>
            <a:pPr>
              <a:lnSpc>
                <a:spcPts val="1640"/>
              </a:lnSpc>
              <a:spcBef>
                <a:spcPts val="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 }</a:t>
            </a:r>
          </a:p>
          <a:p>
            <a:pPr>
              <a:lnSpc>
                <a:spcPts val="1640"/>
              </a:lnSpc>
              <a:spcBef>
                <a:spcPts val="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endParaRPr lang="en-IL" sz="12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spcBef>
                <a:spcPts val="80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 public static double sqrt(double x) {</a:t>
            </a:r>
          </a:p>
          <a:p>
            <a:pPr>
              <a:spcBef>
                <a:spcPts val="20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     double epsilon = 0.01;</a:t>
            </a:r>
          </a:p>
          <a:p>
            <a:pPr>
              <a:spcBef>
                <a:spcPts val="20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     double g = x;</a:t>
            </a:r>
          </a:p>
          <a:p>
            <a:pPr>
              <a:spcBef>
                <a:spcPts val="20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     while (Math.abs(g * g - x) &gt; epsilon) {</a:t>
            </a:r>
          </a:p>
          <a:p>
            <a:pPr>
              <a:spcBef>
                <a:spcPts val="20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         g = g - (g * g - x) / (2 * g);</a:t>
            </a:r>
          </a:p>
          <a:p>
            <a:pPr>
              <a:spcBef>
                <a:spcPts val="200"/>
              </a:spcBef>
            </a:pPr>
            <a:r>
              <a:rPr lang="en-IL" sz="1200">
                <a:latin typeface="Consolas" panose="020B0609020204030204" pitchFamily="49" charset="0"/>
                <a:cs typeface="Consolas" panose="020B0609020204030204" pitchFamily="49" charset="0"/>
              </a:rPr>
              <a:t>        }</a:t>
            </a:r>
          </a:p>
          <a:p>
            <a:pPr>
              <a:spcBef>
                <a:spcPts val="20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     return g;</a:t>
            </a:r>
          </a:p>
          <a:p>
            <a:pPr>
              <a:spcBef>
                <a:spcPts val="200"/>
              </a:spcBef>
            </a:pPr>
            <a:r>
              <a:rPr lang="en-IL" sz="120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pPr>
              <a:spcBef>
                <a:spcPts val="500"/>
              </a:spcBef>
            </a:pPr>
            <a:r>
              <a:rPr lang="en-IL" sz="1200">
                <a:latin typeface="Consolas" panose="020B0609020204030204" pitchFamily="49" charset="0"/>
                <a:ea typeface="Consolas"/>
                <a:cs typeface="Consolas" panose="020B0609020204030204" pitchFamily="49" charset="0"/>
              </a:rPr>
              <a:t>    ...</a:t>
            </a:r>
            <a:endParaRPr lang="en-US" sz="1200" dirty="0">
              <a:latin typeface="Consolas"/>
              <a:ea typeface="Consolas"/>
              <a:cs typeface="Consolas"/>
            </a:endParaRPr>
          </a:p>
          <a:p>
            <a:pPr>
              <a:lnSpc>
                <a:spcPts val="1640"/>
              </a:lnSpc>
              <a:spcBef>
                <a:spcPts val="600"/>
              </a:spcBef>
            </a:pPr>
            <a:r>
              <a:rPr lang="en-US" sz="1200" dirty="0">
                <a:latin typeface="Consolas" charset="0"/>
                <a:cs typeface="Consolas" charset="0"/>
              </a:rPr>
              <a:t>}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dirty="0"/>
              <a:t>Calling a function</a:t>
            </a:r>
            <a:endParaRPr kumimoji="0" lang="en-US" sz="1800" dirty="0"/>
          </a:p>
        </p:txBody>
      </p:sp>
    </p:spTree>
    <p:extLst>
      <p:ext uri="{BB962C8B-B14F-4D97-AF65-F5344CB8AC3E}">
        <p14:creationId xmlns:p14="http://schemas.microsoft.com/office/powerpoint/2010/main" val="235035737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609600" y="747389"/>
            <a:ext cx="5127134" cy="5441390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08000" tIns="72000" rIns="0" bIns="0" anchor="t" anchorCtr="0"/>
          <a:lstStyle/>
          <a:p>
            <a:pPr>
              <a:lnSpc>
                <a:spcPts val="1640"/>
              </a:lnSpc>
            </a:pPr>
            <a:r>
              <a:rPr lang="en-US" sz="1200" dirty="0">
                <a:latin typeface="Consolas"/>
                <a:ea typeface="Consolas"/>
                <a:cs typeface="Consolas"/>
              </a:rPr>
              <a:t>public class MyMath {</a:t>
            </a:r>
          </a:p>
          <a:p>
            <a:pPr>
              <a:lnSpc>
                <a:spcPts val="1640"/>
              </a:lnSpc>
            </a:pPr>
            <a:r>
              <a:rPr lang="en-US" sz="1200" dirty="0">
                <a:latin typeface="Consolas"/>
                <a:ea typeface="Consolas"/>
                <a:cs typeface="Consolas"/>
              </a:rPr>
              <a:t>    public static void main(String args[]) {</a:t>
            </a:r>
          </a:p>
          <a:p>
            <a:pPr>
              <a:lnSpc>
                <a:spcPts val="1640"/>
              </a:lnSpc>
            </a:pPr>
            <a:r>
              <a:rPr lang="en-US" sz="1200" dirty="0">
                <a:latin typeface="Consolas"/>
                <a:ea typeface="Consolas"/>
                <a:cs typeface="Consolas"/>
              </a:rPr>
              <a:t>        ...	    </a:t>
            </a:r>
          </a:p>
          <a:p>
            <a:pPr>
              <a:lnSpc>
                <a:spcPts val="1640"/>
              </a:lnSpc>
            </a:pPr>
            <a:r>
              <a:rPr lang="en-US" sz="1200" dirty="0">
                <a:latin typeface="Consolas"/>
                <a:ea typeface="Consolas"/>
                <a:cs typeface="Consolas"/>
              </a:rPr>
              <a:t>        double d = hypot(2,1,5,4);</a:t>
            </a:r>
          </a:p>
          <a:p>
            <a:r>
              <a:rPr lang="en-US" sz="1200" dirty="0">
                <a:latin typeface="Consolas"/>
                <a:ea typeface="Consolas"/>
                <a:cs typeface="Consolas"/>
              </a:rPr>
              <a:t>        ...</a:t>
            </a:r>
          </a:p>
          <a:p>
            <a:pPr>
              <a:lnSpc>
                <a:spcPts val="1640"/>
              </a:lnSpc>
            </a:pPr>
            <a:r>
              <a:rPr lang="en-US" sz="1200" dirty="0">
                <a:latin typeface="Consolas"/>
                <a:ea typeface="Consolas"/>
                <a:cs typeface="Consolas"/>
              </a:rPr>
              <a:t>    }</a:t>
            </a:r>
          </a:p>
          <a:p>
            <a:pPr>
              <a:lnSpc>
                <a:spcPts val="1640"/>
              </a:lnSpc>
            </a:pPr>
            <a:r>
              <a:rPr lang="en-US" sz="1200" dirty="0">
                <a:latin typeface="Consolas" charset="0"/>
                <a:cs typeface="Consolas" charset="0"/>
              </a:rPr>
              <a:t>	</a:t>
            </a:r>
          </a:p>
          <a:p>
            <a:pPr>
              <a:spcBef>
                <a:spcPts val="8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 public static double hypot(double x1, double y1,</a:t>
            </a:r>
          </a:p>
          <a:p>
            <a:pPr>
              <a:lnSpc>
                <a:spcPts val="1640"/>
              </a:lnSpc>
              <a:spcBef>
                <a:spcPts val="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                            double x2, double y2) {</a:t>
            </a:r>
          </a:p>
          <a:p>
            <a:pPr>
              <a:lnSpc>
                <a:spcPts val="1640"/>
              </a:lnSpc>
              <a:spcBef>
                <a:spcPts val="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     double dx = x2 - x1;</a:t>
            </a:r>
          </a:p>
          <a:p>
            <a:pPr>
              <a:lnSpc>
                <a:spcPts val="1640"/>
              </a:lnSpc>
              <a:spcBef>
                <a:spcPts val="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     double dy = y2 - y1;</a:t>
            </a:r>
          </a:p>
          <a:p>
            <a:pPr>
              <a:lnSpc>
                <a:spcPts val="1640"/>
              </a:lnSpc>
              <a:spcBef>
                <a:spcPts val="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     return sqrt(dx*dx + dy*dy);</a:t>
            </a:r>
          </a:p>
          <a:p>
            <a:pPr>
              <a:lnSpc>
                <a:spcPts val="1640"/>
              </a:lnSpc>
              <a:spcBef>
                <a:spcPts val="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 }</a:t>
            </a:r>
          </a:p>
          <a:p>
            <a:pPr>
              <a:lnSpc>
                <a:spcPts val="1640"/>
              </a:lnSpc>
              <a:spcBef>
                <a:spcPts val="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endParaRPr lang="en-IL" sz="12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spcBef>
                <a:spcPts val="80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 public static double sqrt(double x) {</a:t>
            </a:r>
          </a:p>
          <a:p>
            <a:pPr>
              <a:spcBef>
                <a:spcPts val="20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     double epsilon = 0.01;</a:t>
            </a:r>
          </a:p>
          <a:p>
            <a:pPr>
              <a:spcBef>
                <a:spcPts val="20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     double g = x;</a:t>
            </a:r>
          </a:p>
          <a:p>
            <a:pPr>
              <a:spcBef>
                <a:spcPts val="20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     while (Math.abs(g * g - x) &gt; epsilon) {</a:t>
            </a:r>
          </a:p>
          <a:p>
            <a:pPr>
              <a:spcBef>
                <a:spcPts val="20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         g = g - (g * g - x) / (2 * g);</a:t>
            </a:r>
          </a:p>
          <a:p>
            <a:pPr>
              <a:spcBef>
                <a:spcPts val="200"/>
              </a:spcBef>
            </a:pPr>
            <a:r>
              <a:rPr lang="en-IL" sz="1200">
                <a:latin typeface="Consolas" panose="020B0609020204030204" pitchFamily="49" charset="0"/>
                <a:cs typeface="Consolas" panose="020B0609020204030204" pitchFamily="49" charset="0"/>
              </a:rPr>
              <a:t>        }</a:t>
            </a:r>
          </a:p>
          <a:p>
            <a:pPr>
              <a:spcBef>
                <a:spcPts val="20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     return g;</a:t>
            </a:r>
          </a:p>
          <a:p>
            <a:pPr>
              <a:spcBef>
                <a:spcPts val="200"/>
              </a:spcBef>
            </a:pPr>
            <a:r>
              <a:rPr lang="en-IL" sz="120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pPr>
              <a:spcBef>
                <a:spcPts val="500"/>
              </a:spcBef>
            </a:pPr>
            <a:r>
              <a:rPr lang="en-IL" sz="1200">
                <a:latin typeface="Consolas" panose="020B0609020204030204" pitchFamily="49" charset="0"/>
                <a:ea typeface="Consolas"/>
                <a:cs typeface="Consolas" panose="020B0609020204030204" pitchFamily="49" charset="0"/>
              </a:rPr>
              <a:t>    ...</a:t>
            </a:r>
            <a:endParaRPr lang="en-US" sz="1200" dirty="0">
              <a:latin typeface="Consolas"/>
              <a:ea typeface="Consolas"/>
              <a:cs typeface="Consolas"/>
            </a:endParaRPr>
          </a:p>
          <a:p>
            <a:pPr>
              <a:lnSpc>
                <a:spcPts val="1640"/>
              </a:lnSpc>
              <a:spcBef>
                <a:spcPts val="600"/>
              </a:spcBef>
            </a:pPr>
            <a:r>
              <a:rPr lang="en-US" sz="1200" dirty="0">
                <a:latin typeface="Consolas" charset="0"/>
                <a:cs typeface="Consolas" charset="0"/>
              </a:rPr>
              <a:t>}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dirty="0"/>
              <a:t>Calling a function</a:t>
            </a:r>
            <a:endParaRPr kumimoji="0" lang="en-US" sz="180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6A5AAAB-8930-6F8A-BE6A-2968C314762E}"/>
              </a:ext>
            </a:extLst>
          </p:cNvPr>
          <p:cNvGrpSpPr/>
          <p:nvPr/>
        </p:nvGrpSpPr>
        <p:grpSpPr>
          <a:xfrm>
            <a:off x="5736734" y="884095"/>
            <a:ext cx="3203981" cy="3646113"/>
            <a:chOff x="5736734" y="884095"/>
            <a:chExt cx="3203981" cy="3646113"/>
          </a:xfrm>
        </p:grpSpPr>
        <p:sp>
          <p:nvSpPr>
            <p:cNvPr id="42" name="Rectangle 3">
              <a:extLst>
                <a:ext uri="{FF2B5EF4-FFF2-40B4-BE49-F238E27FC236}">
                  <a16:creationId xmlns:a16="http://schemas.microsoft.com/office/drawing/2014/main" id="{3F52C54E-4C37-2B40-A1A4-EE37FC9BC03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36734" y="2208274"/>
              <a:ext cx="3203981" cy="23219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2075" tIns="46038" rIns="92075" bIns="46038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3399"/>
                </a:buClr>
                <a:buSzPct val="50000"/>
                <a:buFont typeface="Monotype Sorts" charset="2"/>
                <a:defRPr kumimoji="1" sz="2800">
                  <a:solidFill>
                    <a:srgbClr val="003399"/>
                  </a:solidFill>
                  <a:latin typeface="+mn-lt"/>
                  <a:ea typeface="ＭＳ Ｐゴシック" charset="-128"/>
                  <a:cs typeface="ＭＳ Ｐゴシック" charset="-128"/>
                </a:defRPr>
              </a:lvl1pPr>
              <a:lvl2pPr marL="346075" indent="-231775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50000"/>
                <a:buFont typeface="Monotype Sorts" charset="2"/>
                <a:buChar char="n"/>
                <a:defRPr kumimoji="1" sz="2400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2pPr>
              <a:lvl3pPr marL="627063" indent="-166688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80000"/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3pPr>
              <a:lvl4pPr marL="1147763" indent="-40481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charset="2"/>
                <a:buChar char="!"/>
                <a:defRPr kumimoji="1" sz="1800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4pPr>
              <a:lvl5pPr marL="1539875" indent="-16986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kumimoji="1" sz="1800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5pPr>
              <a:lvl6pPr marL="1997075" indent="-16986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kumimoji="1" sz="1800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6pPr>
              <a:lvl7pPr marL="2454275" indent="-16986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kumimoji="1" sz="1800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7pPr>
              <a:lvl8pPr marL="2911475" indent="-16986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kumimoji="1" sz="1800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8pPr>
              <a:lvl9pPr marL="3368675" indent="-16986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kumimoji="1" sz="1800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9pPr>
            </a:lstStyle>
            <a:p>
              <a:pPr marL="114300" lvl="1" indent="0">
                <a:lnSpc>
                  <a:spcPct val="100000"/>
                </a:lnSpc>
                <a:spcBef>
                  <a:spcPts val="600"/>
                </a:spcBef>
                <a:buSzPct val="100000"/>
                <a:buNone/>
              </a:pPr>
              <a:r>
                <a:rPr lang="en-US" sz="1600" u="sng" dirty="0">
                  <a:solidFill>
                    <a:srgbClr val="000000"/>
                  </a:solidFill>
                  <a:latin typeface="Times New Roman"/>
                  <a:cs typeface="Times New Roman"/>
                </a:rPr>
                <a:t>Calling a function:</a:t>
              </a:r>
            </a:p>
            <a:p>
              <a:pPr lvl="1">
                <a:lnSpc>
                  <a:spcPct val="100000"/>
                </a:lnSpc>
                <a:spcBef>
                  <a:spcPts val="600"/>
                </a:spcBef>
                <a:buSzPct val="100000"/>
                <a:buFont typeface="Arial"/>
                <a:buChar char="•"/>
              </a:pPr>
              <a:r>
                <a:rPr lang="en-US" sz="1600" dirty="0">
                  <a:solidFill>
                    <a:srgbClr val="000000"/>
                  </a:solidFill>
                  <a:latin typeface="Times New Roman"/>
                  <a:cs typeface="Times New Roman"/>
                </a:rPr>
                <a:t>The caller passes arguments</a:t>
              </a:r>
              <a:br>
                <a:rPr lang="en-US" sz="1600" dirty="0">
                  <a:solidFill>
                    <a:srgbClr val="000000"/>
                  </a:solidFill>
                  <a:latin typeface="Times New Roman"/>
                  <a:cs typeface="Times New Roman"/>
                </a:rPr>
              </a:br>
              <a:r>
                <a:rPr lang="en-US" sz="1600" dirty="0">
                  <a:solidFill>
                    <a:srgbClr val="000000"/>
                  </a:solidFill>
                  <a:latin typeface="Times New Roman"/>
                  <a:cs typeface="Times New Roman"/>
                </a:rPr>
                <a:t>to the callee</a:t>
              </a:r>
            </a:p>
            <a:p>
              <a:pPr lvl="1">
                <a:lnSpc>
                  <a:spcPct val="100000"/>
                </a:lnSpc>
                <a:spcBef>
                  <a:spcPts val="600"/>
                </a:spcBef>
                <a:buSzPct val="100000"/>
                <a:buFont typeface="Arial"/>
                <a:buChar char="•"/>
              </a:pPr>
              <a:r>
                <a:rPr lang="en-US" sz="1600" dirty="0">
                  <a:solidFill>
                    <a:srgbClr val="000000"/>
                  </a:solidFill>
                  <a:latin typeface="Times New Roman"/>
                  <a:cs typeface="Times New Roman"/>
                </a:rPr>
                <a:t>The caller suspends its execution, and waits for the callee to terminate</a:t>
              </a:r>
            </a:p>
            <a:p>
              <a:pPr lvl="1">
                <a:lnSpc>
                  <a:spcPct val="100000"/>
                </a:lnSpc>
                <a:spcBef>
                  <a:spcPts val="600"/>
                </a:spcBef>
                <a:buSzPct val="100000"/>
                <a:buFont typeface="Arial"/>
                <a:buChar char="•"/>
              </a:pPr>
              <a:r>
                <a:rPr lang="en-US" sz="1600" dirty="0">
                  <a:solidFill>
                    <a:srgbClr val="000000"/>
                  </a:solidFill>
                  <a:latin typeface="Times New Roman"/>
                  <a:cs typeface="Times New Roman"/>
                </a:rPr>
                <a:t>Control transfers to the callee, which starts executing.</a:t>
              </a:r>
            </a:p>
          </p:txBody>
        </p:sp>
        <p:sp>
          <p:nvSpPr>
            <p:cNvPr id="43" name="Rectangle 3">
              <a:extLst>
                <a:ext uri="{FF2B5EF4-FFF2-40B4-BE49-F238E27FC236}">
                  <a16:creationId xmlns:a16="http://schemas.microsoft.com/office/drawing/2014/main" id="{4C3928B1-0036-4640-8ED0-A9757324164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36734" y="884095"/>
              <a:ext cx="3203981" cy="11008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2075" tIns="46038" rIns="92075" bIns="46038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3399"/>
                </a:buClr>
                <a:buSzPct val="50000"/>
                <a:buFont typeface="Monotype Sorts" charset="2"/>
                <a:defRPr kumimoji="1" sz="2800">
                  <a:solidFill>
                    <a:srgbClr val="003399"/>
                  </a:solidFill>
                  <a:latin typeface="+mn-lt"/>
                  <a:ea typeface="ＭＳ Ｐゴシック" charset="-128"/>
                  <a:cs typeface="ＭＳ Ｐゴシック" charset="-128"/>
                </a:defRPr>
              </a:lvl1pPr>
              <a:lvl2pPr marL="346075" indent="-231775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50000"/>
                <a:buFont typeface="Monotype Sorts" charset="2"/>
                <a:buChar char="n"/>
                <a:defRPr kumimoji="1" sz="2400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2pPr>
              <a:lvl3pPr marL="627063" indent="-166688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80000"/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3pPr>
              <a:lvl4pPr marL="1147763" indent="-40481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charset="2"/>
                <a:buChar char="!"/>
                <a:defRPr kumimoji="1" sz="1800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4pPr>
              <a:lvl5pPr marL="1539875" indent="-16986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kumimoji="1" sz="1800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5pPr>
              <a:lvl6pPr marL="1997075" indent="-16986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kumimoji="1" sz="1800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6pPr>
              <a:lvl7pPr marL="2454275" indent="-16986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kumimoji="1" sz="1800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7pPr>
              <a:lvl8pPr marL="2911475" indent="-16986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kumimoji="1" sz="1800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8pPr>
              <a:lvl9pPr marL="3368675" indent="-16986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kumimoji="1" sz="1800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9pPr>
            </a:lstStyle>
            <a:p>
              <a:pPr marL="114300" lvl="1" indent="0">
                <a:lnSpc>
                  <a:spcPct val="100000"/>
                </a:lnSpc>
                <a:spcBef>
                  <a:spcPts val="600"/>
                </a:spcBef>
                <a:buSzPct val="100000"/>
                <a:buNone/>
              </a:pPr>
              <a:r>
                <a:rPr lang="en-US" sz="1600" u="sng" dirty="0">
                  <a:solidFill>
                    <a:srgbClr val="000000"/>
                  </a:solidFill>
                  <a:latin typeface="Times New Roman"/>
                  <a:cs typeface="Times New Roman"/>
                </a:rPr>
                <a:t>Terminology</a:t>
              </a:r>
            </a:p>
            <a:p>
              <a:pPr marL="114300" lvl="1" indent="0">
                <a:lnSpc>
                  <a:spcPct val="100000"/>
                </a:lnSpc>
                <a:spcBef>
                  <a:spcPts val="600"/>
                </a:spcBef>
                <a:buSzPct val="100000"/>
                <a:buNone/>
              </a:pPr>
              <a:r>
                <a:rPr lang="en-US" sz="1600" dirty="0">
                  <a:solidFill>
                    <a:srgbClr val="000000"/>
                  </a:solidFill>
                  <a:latin typeface="Times New Roman"/>
                  <a:cs typeface="Times New Roman"/>
                </a:rPr>
                <a:t>The calling function = </a:t>
              </a:r>
              <a:r>
                <a:rPr lang="en-US" sz="1600" i="1" dirty="0">
                  <a:solidFill>
                    <a:srgbClr val="000000"/>
                  </a:solidFill>
                  <a:latin typeface="Times New Roman"/>
                  <a:cs typeface="Times New Roman"/>
                </a:rPr>
                <a:t>caller</a:t>
              </a:r>
            </a:p>
            <a:p>
              <a:pPr marL="114300" lvl="1" indent="0">
                <a:lnSpc>
                  <a:spcPct val="100000"/>
                </a:lnSpc>
                <a:spcBef>
                  <a:spcPts val="600"/>
                </a:spcBef>
                <a:buSzPct val="100000"/>
                <a:buNone/>
              </a:pPr>
              <a:r>
                <a:rPr lang="en-US" sz="1600" dirty="0">
                  <a:solidFill>
                    <a:srgbClr val="000000"/>
                  </a:solidFill>
                  <a:latin typeface="Times New Roman"/>
                  <a:cs typeface="Times New Roman"/>
                </a:rPr>
                <a:t>The called function = </a:t>
              </a:r>
              <a:r>
                <a:rPr lang="en-US" sz="1600" i="1" dirty="0">
                  <a:solidFill>
                    <a:srgbClr val="000000"/>
                  </a:solidFill>
                  <a:latin typeface="Times New Roman"/>
                  <a:cs typeface="Times New Roman"/>
                </a:rPr>
                <a:t>callee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03A05F9-CB29-FD40-7D28-226B79C9E907}"/>
              </a:ext>
            </a:extLst>
          </p:cNvPr>
          <p:cNvGrpSpPr/>
          <p:nvPr/>
        </p:nvGrpSpPr>
        <p:grpSpPr>
          <a:xfrm>
            <a:off x="2766349" y="1315883"/>
            <a:ext cx="2532703" cy="3031949"/>
            <a:chOff x="2766349" y="1315883"/>
            <a:chExt cx="2532703" cy="3031949"/>
          </a:xfrm>
        </p:grpSpPr>
        <p:sp>
          <p:nvSpPr>
            <p:cNvPr id="2" name="AutoShape 13">
              <a:extLst>
                <a:ext uri="{FF2B5EF4-FFF2-40B4-BE49-F238E27FC236}">
                  <a16:creationId xmlns:a16="http://schemas.microsoft.com/office/drawing/2014/main" id="{3B37ADDA-0FEE-836B-17A5-EEECE16AF0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59559" y="1315883"/>
              <a:ext cx="987004" cy="506765"/>
            </a:xfrm>
            <a:prstGeom prst="roundRect">
              <a:avLst>
                <a:gd name="adj" fmla="val 16667"/>
              </a:avLst>
            </a:prstGeom>
            <a:solidFill>
              <a:srgbClr val="FFE9C4"/>
            </a:solidFill>
            <a:ln w="19050">
              <a:noFill/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0" rIns="0" anchor="ctr"/>
            <a:lstStyle/>
            <a:p>
              <a:pPr marL="114300" lvl="1" indent="0">
                <a:lnSpc>
                  <a:spcPct val="100000"/>
                </a:lnSpc>
                <a:spcBef>
                  <a:spcPts val="1200"/>
                </a:spcBef>
                <a:buSzPct val="100000"/>
                <a:buNone/>
              </a:pPr>
              <a:r>
                <a:rPr lang="en-US" sz="1200" dirty="0">
                  <a:latin typeface="Consolas"/>
                  <a:cs typeface="Consolas"/>
                </a:rPr>
                <a:t>main</a:t>
              </a:r>
              <a:r>
                <a:rPr lang="en-US" sz="1600" dirty="0">
                  <a:latin typeface="Times New Roman"/>
                  <a:cs typeface="Times New Roman"/>
                </a:rPr>
                <a:t> </a:t>
              </a:r>
              <a:r>
                <a:rPr lang="en-US" sz="1400" dirty="0">
                  <a:latin typeface="Times New Roman"/>
                  <a:cs typeface="Times New Roman"/>
                </a:rPr>
                <a:t>calls </a:t>
              </a:r>
              <a:r>
                <a:rPr lang="en-US" sz="1200" dirty="0">
                  <a:latin typeface="Consolas"/>
                  <a:cs typeface="Consolas"/>
                </a:rPr>
                <a:t>hypot</a:t>
              </a:r>
              <a:endParaRPr lang="en-US" sz="1600" dirty="0">
                <a:latin typeface="Times New Roman"/>
                <a:cs typeface="Times New Roman"/>
              </a:endParaRPr>
            </a:p>
          </p:txBody>
        </p:sp>
        <p:sp>
          <p:nvSpPr>
            <p:cNvPr id="3" name="AutoShape 13">
              <a:extLst>
                <a:ext uri="{FF2B5EF4-FFF2-40B4-BE49-F238E27FC236}">
                  <a16:creationId xmlns:a16="http://schemas.microsoft.com/office/drawing/2014/main" id="{DB1D1F6E-3429-CE79-EE15-344C249241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17434" y="3019191"/>
              <a:ext cx="987004" cy="506765"/>
            </a:xfrm>
            <a:prstGeom prst="roundRect">
              <a:avLst>
                <a:gd name="adj" fmla="val 16667"/>
              </a:avLst>
            </a:prstGeom>
            <a:solidFill>
              <a:srgbClr val="FFE9C4"/>
            </a:solidFill>
            <a:ln w="19050">
              <a:noFill/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0" rIns="0" anchor="ctr"/>
            <a:lstStyle/>
            <a:p>
              <a:pPr marL="114300" lvl="1" indent="0">
                <a:lnSpc>
                  <a:spcPct val="100000"/>
                </a:lnSpc>
                <a:spcBef>
                  <a:spcPts val="1200"/>
                </a:spcBef>
                <a:buSzPct val="100000"/>
                <a:buNone/>
              </a:pPr>
              <a:r>
                <a:rPr lang="en-US" sz="1200" dirty="0">
                  <a:latin typeface="Consolas"/>
                  <a:cs typeface="Consolas"/>
                </a:rPr>
                <a:t>hypot</a:t>
              </a:r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400" dirty="0">
                  <a:latin typeface="Times New Roman"/>
                  <a:cs typeface="Times New Roman"/>
                </a:rPr>
                <a:t>calls </a:t>
              </a:r>
              <a:r>
                <a:rPr lang="en-US" sz="1200" dirty="0">
                  <a:latin typeface="Consolas"/>
                  <a:cs typeface="Consolas"/>
                </a:rPr>
                <a:t>sqrt</a:t>
              </a:r>
              <a:endParaRPr lang="en-US" sz="1600" dirty="0">
                <a:latin typeface="Times New Roman"/>
                <a:cs typeface="Times New Roman"/>
              </a:endParaRPr>
            </a:p>
          </p:txBody>
        </p:sp>
        <p:sp>
          <p:nvSpPr>
            <p:cNvPr id="4" name="AutoShape 13">
              <a:extLst>
                <a:ext uri="{FF2B5EF4-FFF2-40B4-BE49-F238E27FC236}">
                  <a16:creationId xmlns:a16="http://schemas.microsoft.com/office/drawing/2014/main" id="{77069B95-68BA-2158-1F23-17B636294E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12048" y="3841067"/>
              <a:ext cx="987004" cy="506765"/>
            </a:xfrm>
            <a:prstGeom prst="roundRect">
              <a:avLst>
                <a:gd name="adj" fmla="val 16667"/>
              </a:avLst>
            </a:prstGeom>
            <a:solidFill>
              <a:srgbClr val="FFE9C4"/>
            </a:solidFill>
            <a:ln w="19050">
              <a:noFill/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0" rIns="0" anchor="ctr"/>
            <a:lstStyle/>
            <a:p>
              <a:pPr marL="114300" lvl="1" indent="0">
                <a:lnSpc>
                  <a:spcPct val="100000"/>
                </a:lnSpc>
                <a:spcBef>
                  <a:spcPts val="0"/>
                </a:spcBef>
                <a:buSzPct val="100000"/>
                <a:buNone/>
              </a:pPr>
              <a:r>
                <a:rPr lang="en-US" sz="1200" dirty="0">
                  <a:latin typeface="Consolas"/>
                  <a:cs typeface="Consolas"/>
                </a:rPr>
                <a:t>sqrt</a:t>
              </a:r>
              <a:r>
                <a:rPr lang="en-US" sz="1400" dirty="0">
                  <a:latin typeface="Times New Roman"/>
                  <a:cs typeface="Times New Roman"/>
                </a:rPr>
                <a:t> calls</a:t>
              </a:r>
              <a:r>
                <a:rPr lang="en-US" sz="1600" dirty="0">
                  <a:latin typeface="Times New Roman"/>
                  <a:cs typeface="Times New Roman"/>
                </a:rPr>
                <a:t> 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Math.abs</a:t>
              </a:r>
            </a:p>
          </p:txBody>
        </p:sp>
        <p:cxnSp>
          <p:nvCxnSpPr>
            <p:cNvPr id="5" name="AutoShape 15">
              <a:extLst>
                <a:ext uri="{FF2B5EF4-FFF2-40B4-BE49-F238E27FC236}">
                  <a16:creationId xmlns:a16="http://schemas.microsoft.com/office/drawing/2014/main" id="{8E2EFC46-8B86-D687-71F1-A9AA50B9553C}"/>
                </a:ext>
              </a:extLst>
            </p:cNvPr>
            <p:cNvCxnSpPr>
              <a:cxnSpLocks noChangeShapeType="1"/>
              <a:stCxn id="2" idx="1"/>
            </p:cNvCxnSpPr>
            <p:nvPr/>
          </p:nvCxnSpPr>
          <p:spPr bwMode="auto">
            <a:xfrm flipH="1" flipV="1">
              <a:off x="3753911" y="1569265"/>
              <a:ext cx="305648" cy="1"/>
            </a:xfrm>
            <a:prstGeom prst="straightConnector1">
              <a:avLst/>
            </a:prstGeom>
            <a:noFill/>
            <a:ln w="19050">
              <a:solidFill>
                <a:srgbClr val="FFC000"/>
              </a:solidFill>
              <a:round/>
              <a:headEnd/>
              <a:tailEnd type="oval" w="lg" len="lg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6" name="AutoShape 15">
              <a:extLst>
                <a:ext uri="{FF2B5EF4-FFF2-40B4-BE49-F238E27FC236}">
                  <a16:creationId xmlns:a16="http://schemas.microsoft.com/office/drawing/2014/main" id="{01AB63BB-8E5A-E46F-6A54-727EEC10F892}"/>
                </a:ext>
              </a:extLst>
            </p:cNvPr>
            <p:cNvCxnSpPr>
              <a:cxnSpLocks noChangeShapeType="1"/>
              <a:stCxn id="4" idx="1"/>
            </p:cNvCxnSpPr>
            <p:nvPr/>
          </p:nvCxnSpPr>
          <p:spPr bwMode="auto">
            <a:xfrm flipH="1">
              <a:off x="2766349" y="4094450"/>
              <a:ext cx="1545699" cy="253382"/>
            </a:xfrm>
            <a:prstGeom prst="straightConnector1">
              <a:avLst/>
            </a:prstGeom>
            <a:noFill/>
            <a:ln w="19050">
              <a:solidFill>
                <a:srgbClr val="FFC000"/>
              </a:solidFill>
              <a:round/>
              <a:headEnd/>
              <a:tailEnd type="oval" w="lg" len="lg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11" name="AutoShape 15">
              <a:extLst>
                <a:ext uri="{FF2B5EF4-FFF2-40B4-BE49-F238E27FC236}">
                  <a16:creationId xmlns:a16="http://schemas.microsoft.com/office/drawing/2014/main" id="{BC99344B-CDA4-72E1-A63A-5F8AE6741A5A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3777063" y="3240867"/>
              <a:ext cx="340370" cy="0"/>
            </a:xfrm>
            <a:prstGeom prst="straightConnector1">
              <a:avLst/>
            </a:prstGeom>
            <a:noFill/>
            <a:ln w="19050">
              <a:solidFill>
                <a:srgbClr val="FFC000"/>
              </a:solidFill>
              <a:round/>
              <a:headEnd/>
              <a:tailEnd type="oval" w="lg" len="lg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1977545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609600" y="747389"/>
            <a:ext cx="5127134" cy="5441390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08000" tIns="72000" rIns="0" bIns="0" anchor="t" anchorCtr="0"/>
          <a:lstStyle/>
          <a:p>
            <a:pPr>
              <a:lnSpc>
                <a:spcPts val="1640"/>
              </a:lnSpc>
            </a:pPr>
            <a:r>
              <a:rPr lang="en-US" sz="1200" dirty="0">
                <a:latin typeface="Consolas"/>
                <a:ea typeface="Consolas"/>
                <a:cs typeface="Consolas"/>
              </a:rPr>
              <a:t>public class MyMath {</a:t>
            </a:r>
          </a:p>
          <a:p>
            <a:pPr>
              <a:lnSpc>
                <a:spcPts val="1640"/>
              </a:lnSpc>
            </a:pPr>
            <a:r>
              <a:rPr lang="en-US" sz="1200" dirty="0">
                <a:latin typeface="Consolas"/>
                <a:ea typeface="Consolas"/>
                <a:cs typeface="Consolas"/>
              </a:rPr>
              <a:t>    public static void main(String args[]) {</a:t>
            </a:r>
          </a:p>
          <a:p>
            <a:pPr>
              <a:lnSpc>
                <a:spcPts val="1640"/>
              </a:lnSpc>
            </a:pPr>
            <a:r>
              <a:rPr lang="en-US" sz="1200" dirty="0">
                <a:latin typeface="Consolas"/>
                <a:ea typeface="Consolas"/>
                <a:cs typeface="Consolas"/>
              </a:rPr>
              <a:t>        ...	    </a:t>
            </a:r>
          </a:p>
          <a:p>
            <a:pPr>
              <a:lnSpc>
                <a:spcPts val="1640"/>
              </a:lnSpc>
            </a:pPr>
            <a:r>
              <a:rPr lang="en-US" sz="1200" dirty="0">
                <a:latin typeface="Consolas"/>
                <a:ea typeface="Consolas"/>
                <a:cs typeface="Consolas"/>
              </a:rPr>
              <a:t>        double d = hypot(2,1,5,4);</a:t>
            </a:r>
          </a:p>
          <a:p>
            <a:r>
              <a:rPr lang="en-US" sz="1200" dirty="0">
                <a:latin typeface="Consolas"/>
                <a:ea typeface="Consolas"/>
                <a:cs typeface="Consolas"/>
              </a:rPr>
              <a:t>        ...</a:t>
            </a:r>
          </a:p>
          <a:p>
            <a:pPr>
              <a:lnSpc>
                <a:spcPts val="1640"/>
              </a:lnSpc>
            </a:pPr>
            <a:r>
              <a:rPr lang="en-US" sz="1200" dirty="0">
                <a:latin typeface="Consolas"/>
                <a:ea typeface="Consolas"/>
                <a:cs typeface="Consolas"/>
              </a:rPr>
              <a:t>    }</a:t>
            </a:r>
          </a:p>
          <a:p>
            <a:pPr>
              <a:lnSpc>
                <a:spcPts val="1640"/>
              </a:lnSpc>
            </a:pPr>
            <a:r>
              <a:rPr lang="en-US" sz="1200" dirty="0">
                <a:latin typeface="Consolas" charset="0"/>
                <a:cs typeface="Consolas" charset="0"/>
              </a:rPr>
              <a:t>	</a:t>
            </a:r>
          </a:p>
          <a:p>
            <a:pPr>
              <a:spcBef>
                <a:spcPts val="8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 public static double hypot(double x1, double y1,</a:t>
            </a:r>
          </a:p>
          <a:p>
            <a:pPr>
              <a:lnSpc>
                <a:spcPts val="1640"/>
              </a:lnSpc>
              <a:spcBef>
                <a:spcPts val="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                            double x2, double y2) {</a:t>
            </a:r>
          </a:p>
          <a:p>
            <a:pPr>
              <a:lnSpc>
                <a:spcPts val="1640"/>
              </a:lnSpc>
              <a:spcBef>
                <a:spcPts val="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     double dx = x2 - x1;</a:t>
            </a:r>
          </a:p>
          <a:p>
            <a:pPr>
              <a:lnSpc>
                <a:spcPts val="1640"/>
              </a:lnSpc>
              <a:spcBef>
                <a:spcPts val="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     double dy = y2 - y1;</a:t>
            </a:r>
          </a:p>
          <a:p>
            <a:pPr>
              <a:lnSpc>
                <a:spcPts val="1640"/>
              </a:lnSpc>
              <a:spcBef>
                <a:spcPts val="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     return sqrt(dx*dx + dy*dy);</a:t>
            </a:r>
          </a:p>
          <a:p>
            <a:pPr>
              <a:lnSpc>
                <a:spcPts val="1640"/>
              </a:lnSpc>
              <a:spcBef>
                <a:spcPts val="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 }</a:t>
            </a:r>
          </a:p>
          <a:p>
            <a:pPr>
              <a:lnSpc>
                <a:spcPts val="1640"/>
              </a:lnSpc>
              <a:spcBef>
                <a:spcPts val="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endParaRPr lang="en-IL" sz="12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spcBef>
                <a:spcPts val="80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 public static double sqrt(double x) {</a:t>
            </a:r>
          </a:p>
          <a:p>
            <a:pPr>
              <a:spcBef>
                <a:spcPts val="20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     double epsilon = 0.01;</a:t>
            </a:r>
          </a:p>
          <a:p>
            <a:pPr>
              <a:spcBef>
                <a:spcPts val="20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     double g = x;</a:t>
            </a:r>
          </a:p>
          <a:p>
            <a:pPr>
              <a:spcBef>
                <a:spcPts val="20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     while (Math.abs(g * g - x) &gt; epsilon) {</a:t>
            </a:r>
          </a:p>
          <a:p>
            <a:pPr>
              <a:spcBef>
                <a:spcPts val="20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         g = g - (g * g - x) / (2 * g);</a:t>
            </a:r>
          </a:p>
          <a:p>
            <a:pPr>
              <a:spcBef>
                <a:spcPts val="200"/>
              </a:spcBef>
            </a:pPr>
            <a:r>
              <a:rPr lang="en-IL" sz="1200">
                <a:latin typeface="Consolas" panose="020B0609020204030204" pitchFamily="49" charset="0"/>
                <a:cs typeface="Consolas" panose="020B0609020204030204" pitchFamily="49" charset="0"/>
              </a:rPr>
              <a:t>        }</a:t>
            </a:r>
          </a:p>
          <a:p>
            <a:pPr>
              <a:spcBef>
                <a:spcPts val="20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     return g;</a:t>
            </a:r>
          </a:p>
          <a:p>
            <a:pPr>
              <a:spcBef>
                <a:spcPts val="200"/>
              </a:spcBef>
            </a:pPr>
            <a:r>
              <a:rPr lang="en-IL" sz="120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pPr>
              <a:spcBef>
                <a:spcPts val="500"/>
              </a:spcBef>
            </a:pPr>
            <a:r>
              <a:rPr lang="en-IL" sz="1200">
                <a:latin typeface="Consolas" panose="020B0609020204030204" pitchFamily="49" charset="0"/>
                <a:ea typeface="Consolas"/>
                <a:cs typeface="Consolas" panose="020B0609020204030204" pitchFamily="49" charset="0"/>
              </a:rPr>
              <a:t>    ...</a:t>
            </a:r>
            <a:endParaRPr lang="en-US" sz="1200" dirty="0">
              <a:latin typeface="Consolas"/>
              <a:ea typeface="Consolas"/>
              <a:cs typeface="Consolas"/>
            </a:endParaRPr>
          </a:p>
          <a:p>
            <a:pPr>
              <a:lnSpc>
                <a:spcPts val="1640"/>
              </a:lnSpc>
              <a:spcBef>
                <a:spcPts val="600"/>
              </a:spcBef>
            </a:pPr>
            <a:r>
              <a:rPr lang="en-US" sz="1200" dirty="0">
                <a:latin typeface="Consolas" charset="0"/>
                <a:cs typeface="Consolas" charset="0"/>
              </a:rPr>
              <a:t>}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dirty="0"/>
              <a:t>Calling a function</a:t>
            </a:r>
            <a:endParaRPr kumimoji="0" lang="en-US" sz="1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F6D4F9A-D308-AF51-7136-21CB1A3029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19" t="2064" r="2334" b="2940"/>
          <a:stretch/>
        </p:blipFill>
        <p:spPr>
          <a:xfrm>
            <a:off x="708276" y="817503"/>
            <a:ext cx="4905124" cy="5330928"/>
          </a:xfrm>
          <a:prstGeom prst="rect">
            <a:avLst/>
          </a:prstGeom>
        </p:spPr>
      </p:pic>
      <p:sp>
        <p:nvSpPr>
          <p:cNvPr id="4" name="Rounded Rectangular Callout 3">
            <a:extLst>
              <a:ext uri="{FF2B5EF4-FFF2-40B4-BE49-F238E27FC236}">
                <a16:creationId xmlns:a16="http://schemas.microsoft.com/office/drawing/2014/main" id="{348EDD55-59FB-96EE-1A24-8C7C6414E29F}"/>
              </a:ext>
            </a:extLst>
          </p:cNvPr>
          <p:cNvSpPr/>
          <p:nvPr/>
        </p:nvSpPr>
        <p:spPr>
          <a:xfrm>
            <a:off x="6124678" y="1339004"/>
            <a:ext cx="1711970" cy="1003616"/>
          </a:xfrm>
          <a:prstGeom prst="wedgeRoundRectCallout">
            <a:avLst>
              <a:gd name="adj1" fmla="val -84149"/>
              <a:gd name="adj2" fmla="val 42725"/>
              <a:gd name="adj3" fmla="val 16667"/>
            </a:avLst>
          </a:prstGeom>
          <a:solidFill>
            <a:schemeClr val="bg1"/>
          </a:solidFill>
          <a:ln w="9525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lIns="72000" tIns="36000" rIns="0" bIns="36000" anchor="ctr"/>
          <a:lstStyle/>
          <a:p>
            <a:pPr marL="7938" lvl="1"/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x1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initialized to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938" lvl="1"/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y1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initialized to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938" lvl="1"/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x2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initialized to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5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938" lvl="1"/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y2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initialized to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1F2C1E38-CFED-9DF4-2665-B93D85072DE6}"/>
              </a:ext>
            </a:extLst>
          </p:cNvPr>
          <p:cNvSpPr/>
          <p:nvPr/>
        </p:nvSpPr>
        <p:spPr>
          <a:xfrm>
            <a:off x="5142121" y="3331316"/>
            <a:ext cx="2142914" cy="575697"/>
          </a:xfrm>
          <a:prstGeom prst="wedgeRoundRectCallout">
            <a:avLst>
              <a:gd name="adj1" fmla="val -102199"/>
              <a:gd name="adj2" fmla="val 12094"/>
              <a:gd name="adj3" fmla="val 16667"/>
            </a:avLst>
          </a:prstGeom>
          <a:solidFill>
            <a:schemeClr val="bg1"/>
          </a:solidFill>
          <a:ln w="9525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</p:spPr>
        <p:txBody>
          <a:bodyPr lIns="180000" tIns="36000" rIns="0" bIns="36000" anchor="ctr"/>
          <a:lstStyle/>
          <a:p>
            <a:pPr marL="7938" lvl="1"/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initialized to the value of</a:t>
            </a:r>
            <a:b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dx*dx + dy*dy</a:t>
            </a:r>
            <a:endParaRPr lang="en-US" sz="11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AF0E9A8E-CE0C-A370-80EC-88F3156EE4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39874" y="4154498"/>
            <a:ext cx="3404126" cy="17867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rgbClr val="003399"/>
              </a:buClr>
              <a:buSzPct val="50000"/>
              <a:buFont typeface="Monotype Sorts" charset="2"/>
              <a:defRPr kumimoji="1" sz="2800">
                <a:solidFill>
                  <a:srgbClr val="003399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346075" indent="-231775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627063" indent="-166688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0000"/>
              <a:buChar char="–"/>
              <a:defRPr kumimoji="1" sz="20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147763" indent="-40481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charset="2"/>
              <a:buChar char="!"/>
              <a:defRPr kumimoji="1" sz="1800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15398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 sz="1800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19970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 sz="1800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4542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 sz="1800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29114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 sz="1800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3686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 sz="1800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 marL="114300" lvl="1" indent="0">
              <a:lnSpc>
                <a:spcPct val="100000"/>
              </a:lnSpc>
              <a:spcBef>
                <a:spcPts val="600"/>
              </a:spcBef>
              <a:buSzPct val="100000"/>
              <a:buNone/>
            </a:pPr>
            <a:r>
              <a:rPr lang="en-US" sz="1800" u="sng" dirty="0">
                <a:solidFill>
                  <a:srgbClr val="000000"/>
                </a:solidFill>
                <a:latin typeface="Times New Roman"/>
                <a:cs typeface="Times New Roman"/>
              </a:rPr>
              <a:t>Terminology</a:t>
            </a:r>
          </a:p>
          <a:p>
            <a:pPr marL="114300" lvl="1" indent="0">
              <a:lnSpc>
                <a:spcPct val="100000"/>
              </a:lnSpc>
              <a:spcBef>
                <a:spcPts val="600"/>
              </a:spcBef>
              <a:buSzPct val="100000"/>
              <a:buNone/>
            </a:pPr>
            <a:r>
              <a:rPr lang="en-US" sz="1800" b="1" i="1" dirty="0">
                <a:solidFill>
                  <a:srgbClr val="000000"/>
                </a:solidFill>
                <a:latin typeface="Times New Roman"/>
                <a:cs typeface="Times New Roman"/>
              </a:rPr>
              <a:t>Arguments</a:t>
            </a:r>
            <a:r>
              <a:rPr lang="en-US" sz="1800" dirty="0">
                <a:solidFill>
                  <a:srgbClr val="000000"/>
                </a:solidFill>
                <a:latin typeface="Times New Roman"/>
                <a:cs typeface="Times New Roman"/>
              </a:rPr>
              <a:t>:</a:t>
            </a:r>
          </a:p>
          <a:p>
            <a:pPr marL="114300" lvl="1" indent="0">
              <a:lnSpc>
                <a:spcPct val="100000"/>
              </a:lnSpc>
              <a:spcBef>
                <a:spcPts val="300"/>
              </a:spcBef>
              <a:buSzPct val="100000"/>
              <a:buNone/>
            </a:pPr>
            <a:r>
              <a:rPr lang="en-US" sz="1800" dirty="0">
                <a:solidFill>
                  <a:srgbClr val="000000"/>
                </a:solidFill>
                <a:latin typeface="Times New Roman"/>
                <a:cs typeface="Times New Roman"/>
              </a:rPr>
              <a:t>The values that the caller passes</a:t>
            </a:r>
            <a:endParaRPr lang="en-US" sz="1800" i="1" dirty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 marL="114300" lvl="1" indent="0">
              <a:lnSpc>
                <a:spcPct val="100000"/>
              </a:lnSpc>
              <a:spcBef>
                <a:spcPts val="600"/>
              </a:spcBef>
              <a:buSzPct val="100000"/>
              <a:buNone/>
            </a:pPr>
            <a:r>
              <a:rPr lang="en-US" sz="1800" b="1" i="1" dirty="0">
                <a:solidFill>
                  <a:srgbClr val="000000"/>
                </a:solidFill>
                <a:latin typeface="Times New Roman"/>
                <a:cs typeface="Times New Roman"/>
              </a:rPr>
              <a:t>Parameters</a:t>
            </a:r>
            <a:r>
              <a:rPr lang="en-US" sz="1800" dirty="0">
                <a:solidFill>
                  <a:srgbClr val="000000"/>
                </a:solidFill>
                <a:latin typeface="Times New Roman"/>
                <a:cs typeface="Times New Roman"/>
              </a:rPr>
              <a:t>:</a:t>
            </a:r>
          </a:p>
          <a:p>
            <a:pPr marL="114300" lvl="1" indent="0">
              <a:lnSpc>
                <a:spcPct val="100000"/>
              </a:lnSpc>
              <a:spcBef>
                <a:spcPts val="300"/>
              </a:spcBef>
              <a:buSzPct val="100000"/>
              <a:buNone/>
            </a:pPr>
            <a:r>
              <a:rPr lang="en-US" sz="1800" dirty="0">
                <a:solidFill>
                  <a:srgbClr val="000000"/>
                </a:solidFill>
                <a:latin typeface="Times New Roman"/>
                <a:cs typeface="Times New Roman"/>
              </a:rPr>
              <a:t>Similar to local variables: initialized by the arguments supplied by the caller</a:t>
            </a:r>
          </a:p>
        </p:txBody>
      </p:sp>
    </p:spTree>
    <p:extLst>
      <p:ext uri="{BB962C8B-B14F-4D97-AF65-F5344CB8AC3E}">
        <p14:creationId xmlns:p14="http://schemas.microsoft.com/office/powerpoint/2010/main" val="45344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609600" y="747389"/>
            <a:ext cx="5127134" cy="5441390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08000" tIns="72000" rIns="0" bIns="0" anchor="t" anchorCtr="0"/>
          <a:lstStyle/>
          <a:p>
            <a:pPr>
              <a:lnSpc>
                <a:spcPts val="1640"/>
              </a:lnSpc>
            </a:pPr>
            <a:r>
              <a:rPr lang="en-US" sz="1200" dirty="0">
                <a:latin typeface="Consolas"/>
                <a:ea typeface="Consolas"/>
                <a:cs typeface="Consolas"/>
              </a:rPr>
              <a:t>public class MyMath {</a:t>
            </a:r>
          </a:p>
          <a:p>
            <a:pPr>
              <a:lnSpc>
                <a:spcPts val="1640"/>
              </a:lnSpc>
            </a:pPr>
            <a:r>
              <a:rPr lang="en-US" sz="1200" dirty="0">
                <a:latin typeface="Consolas"/>
                <a:ea typeface="Consolas"/>
                <a:cs typeface="Consolas"/>
              </a:rPr>
              <a:t>    public static void main(String args[]) {</a:t>
            </a:r>
          </a:p>
          <a:p>
            <a:pPr>
              <a:lnSpc>
                <a:spcPts val="1640"/>
              </a:lnSpc>
            </a:pPr>
            <a:r>
              <a:rPr lang="en-US" sz="1200" dirty="0">
                <a:latin typeface="Consolas"/>
                <a:ea typeface="Consolas"/>
                <a:cs typeface="Consolas"/>
              </a:rPr>
              <a:t>        ...	    </a:t>
            </a:r>
          </a:p>
          <a:p>
            <a:pPr>
              <a:lnSpc>
                <a:spcPts val="1640"/>
              </a:lnSpc>
            </a:pPr>
            <a:r>
              <a:rPr lang="en-US" sz="1200" dirty="0">
                <a:latin typeface="Consolas"/>
                <a:ea typeface="Consolas"/>
                <a:cs typeface="Consolas"/>
              </a:rPr>
              <a:t>        double d = hypot(2,1,5,4);</a:t>
            </a:r>
          </a:p>
          <a:p>
            <a:r>
              <a:rPr lang="en-US" sz="1200" dirty="0">
                <a:latin typeface="Consolas"/>
                <a:ea typeface="Consolas"/>
                <a:cs typeface="Consolas"/>
              </a:rPr>
              <a:t>        ...</a:t>
            </a:r>
          </a:p>
          <a:p>
            <a:pPr>
              <a:lnSpc>
                <a:spcPts val="1640"/>
              </a:lnSpc>
            </a:pPr>
            <a:r>
              <a:rPr lang="en-US" sz="1200" dirty="0">
                <a:latin typeface="Consolas"/>
                <a:ea typeface="Consolas"/>
                <a:cs typeface="Consolas"/>
              </a:rPr>
              <a:t>    }</a:t>
            </a:r>
          </a:p>
          <a:p>
            <a:pPr>
              <a:lnSpc>
                <a:spcPts val="1640"/>
              </a:lnSpc>
            </a:pPr>
            <a:r>
              <a:rPr lang="en-US" sz="1200" dirty="0">
                <a:latin typeface="Consolas" charset="0"/>
                <a:cs typeface="Consolas" charset="0"/>
              </a:rPr>
              <a:t>	</a:t>
            </a:r>
          </a:p>
          <a:p>
            <a:pPr>
              <a:spcBef>
                <a:spcPts val="8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 public static double hypot(double x1, double y1,</a:t>
            </a:r>
          </a:p>
          <a:p>
            <a:pPr>
              <a:lnSpc>
                <a:spcPts val="1640"/>
              </a:lnSpc>
              <a:spcBef>
                <a:spcPts val="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                            double x2, double y2) {</a:t>
            </a:r>
          </a:p>
          <a:p>
            <a:pPr>
              <a:lnSpc>
                <a:spcPts val="1640"/>
              </a:lnSpc>
              <a:spcBef>
                <a:spcPts val="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     double dx = x2 - x1;</a:t>
            </a:r>
          </a:p>
          <a:p>
            <a:pPr>
              <a:lnSpc>
                <a:spcPts val="1640"/>
              </a:lnSpc>
              <a:spcBef>
                <a:spcPts val="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     double dy = y2 - y1;</a:t>
            </a:r>
          </a:p>
          <a:p>
            <a:pPr>
              <a:lnSpc>
                <a:spcPts val="1640"/>
              </a:lnSpc>
              <a:spcBef>
                <a:spcPts val="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     return sqrt(dx*dx + dy*dy);</a:t>
            </a:r>
          </a:p>
          <a:p>
            <a:pPr>
              <a:lnSpc>
                <a:spcPts val="1640"/>
              </a:lnSpc>
              <a:spcBef>
                <a:spcPts val="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 }</a:t>
            </a:r>
          </a:p>
          <a:p>
            <a:pPr>
              <a:lnSpc>
                <a:spcPts val="1640"/>
              </a:lnSpc>
              <a:spcBef>
                <a:spcPts val="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endParaRPr lang="en-IL" sz="12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spcBef>
                <a:spcPts val="80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 public static double sqrt(double x) {</a:t>
            </a:r>
          </a:p>
          <a:p>
            <a:pPr>
              <a:spcBef>
                <a:spcPts val="20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     double epsilon = 0.01;</a:t>
            </a:r>
          </a:p>
          <a:p>
            <a:pPr>
              <a:spcBef>
                <a:spcPts val="20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     double g = x;</a:t>
            </a:r>
          </a:p>
          <a:p>
            <a:pPr>
              <a:spcBef>
                <a:spcPts val="20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     while (Math.abs(g * g - x) &gt; epsilon) {</a:t>
            </a:r>
          </a:p>
          <a:p>
            <a:pPr>
              <a:spcBef>
                <a:spcPts val="20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         g = g - (g * g - x) / (2 * g);</a:t>
            </a:r>
          </a:p>
          <a:p>
            <a:pPr>
              <a:spcBef>
                <a:spcPts val="200"/>
              </a:spcBef>
            </a:pPr>
            <a:r>
              <a:rPr lang="en-IL" sz="1200">
                <a:latin typeface="Consolas" panose="020B0609020204030204" pitchFamily="49" charset="0"/>
                <a:cs typeface="Consolas" panose="020B0609020204030204" pitchFamily="49" charset="0"/>
              </a:rPr>
              <a:t>        }</a:t>
            </a:r>
          </a:p>
          <a:p>
            <a:pPr>
              <a:spcBef>
                <a:spcPts val="20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     return g;</a:t>
            </a:r>
          </a:p>
          <a:p>
            <a:pPr>
              <a:spcBef>
                <a:spcPts val="200"/>
              </a:spcBef>
            </a:pPr>
            <a:r>
              <a:rPr lang="en-IL" sz="120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pPr>
              <a:spcBef>
                <a:spcPts val="500"/>
              </a:spcBef>
            </a:pPr>
            <a:r>
              <a:rPr lang="en-IL" sz="1200">
                <a:latin typeface="Consolas" panose="020B0609020204030204" pitchFamily="49" charset="0"/>
                <a:ea typeface="Consolas"/>
                <a:cs typeface="Consolas" panose="020B0609020204030204" pitchFamily="49" charset="0"/>
              </a:rPr>
              <a:t>    ...</a:t>
            </a:r>
            <a:endParaRPr lang="en-US" sz="1200" dirty="0">
              <a:latin typeface="Consolas"/>
              <a:ea typeface="Consolas"/>
              <a:cs typeface="Consolas"/>
            </a:endParaRPr>
          </a:p>
          <a:p>
            <a:pPr>
              <a:lnSpc>
                <a:spcPts val="1640"/>
              </a:lnSpc>
              <a:spcBef>
                <a:spcPts val="600"/>
              </a:spcBef>
            </a:pPr>
            <a:r>
              <a:rPr lang="en-US" sz="1200" dirty="0">
                <a:latin typeface="Consolas" charset="0"/>
                <a:cs typeface="Consolas" charset="0"/>
              </a:rPr>
              <a:t>}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dirty="0"/>
              <a:t>Returning from a function call</a:t>
            </a:r>
            <a:endParaRPr kumimoji="0" lang="en-US" sz="1800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03A05F9-CB29-FD40-7D28-226B79C9E907}"/>
              </a:ext>
            </a:extLst>
          </p:cNvPr>
          <p:cNvGrpSpPr/>
          <p:nvPr/>
        </p:nvGrpSpPr>
        <p:grpSpPr>
          <a:xfrm>
            <a:off x="2766349" y="1315883"/>
            <a:ext cx="2532703" cy="3031949"/>
            <a:chOff x="2766349" y="1315883"/>
            <a:chExt cx="2532703" cy="3031949"/>
          </a:xfrm>
        </p:grpSpPr>
        <p:sp>
          <p:nvSpPr>
            <p:cNvPr id="2" name="AutoShape 13">
              <a:extLst>
                <a:ext uri="{FF2B5EF4-FFF2-40B4-BE49-F238E27FC236}">
                  <a16:creationId xmlns:a16="http://schemas.microsoft.com/office/drawing/2014/main" id="{3B37ADDA-0FEE-836B-17A5-EEECE16AF0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59559" y="1315883"/>
              <a:ext cx="987004" cy="506765"/>
            </a:xfrm>
            <a:prstGeom prst="roundRect">
              <a:avLst>
                <a:gd name="adj" fmla="val 16667"/>
              </a:avLst>
            </a:prstGeom>
            <a:solidFill>
              <a:srgbClr val="FFE9C4"/>
            </a:solidFill>
            <a:ln w="19050">
              <a:noFill/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0" rIns="0" anchor="ctr"/>
            <a:lstStyle/>
            <a:p>
              <a:pPr marL="114300" lvl="1" indent="0">
                <a:lnSpc>
                  <a:spcPct val="100000"/>
                </a:lnSpc>
                <a:spcBef>
                  <a:spcPts val="1200"/>
                </a:spcBef>
                <a:buSzPct val="100000"/>
                <a:buNone/>
              </a:pPr>
              <a:r>
                <a:rPr lang="en-US" sz="1200" dirty="0">
                  <a:latin typeface="Consolas"/>
                  <a:cs typeface="Consolas"/>
                </a:rPr>
                <a:t>main</a:t>
              </a:r>
              <a:r>
                <a:rPr lang="en-US" sz="1600" dirty="0">
                  <a:latin typeface="Times New Roman"/>
                  <a:cs typeface="Times New Roman"/>
                </a:rPr>
                <a:t> </a:t>
              </a:r>
              <a:r>
                <a:rPr lang="en-US" sz="1400" dirty="0">
                  <a:latin typeface="Times New Roman"/>
                  <a:cs typeface="Times New Roman"/>
                </a:rPr>
                <a:t>calls </a:t>
              </a:r>
              <a:r>
                <a:rPr lang="en-US" sz="1200" dirty="0">
                  <a:latin typeface="Consolas"/>
                  <a:cs typeface="Consolas"/>
                </a:rPr>
                <a:t>hypot</a:t>
              </a:r>
              <a:endParaRPr lang="en-US" sz="1600" dirty="0">
                <a:latin typeface="Times New Roman"/>
                <a:cs typeface="Times New Roman"/>
              </a:endParaRPr>
            </a:p>
          </p:txBody>
        </p:sp>
        <p:sp>
          <p:nvSpPr>
            <p:cNvPr id="3" name="AutoShape 13">
              <a:extLst>
                <a:ext uri="{FF2B5EF4-FFF2-40B4-BE49-F238E27FC236}">
                  <a16:creationId xmlns:a16="http://schemas.microsoft.com/office/drawing/2014/main" id="{DB1D1F6E-3429-CE79-EE15-344C249241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17434" y="3019191"/>
              <a:ext cx="987004" cy="506765"/>
            </a:xfrm>
            <a:prstGeom prst="roundRect">
              <a:avLst>
                <a:gd name="adj" fmla="val 16667"/>
              </a:avLst>
            </a:prstGeom>
            <a:solidFill>
              <a:srgbClr val="FFE9C4"/>
            </a:solidFill>
            <a:ln w="19050">
              <a:noFill/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0" rIns="0" anchor="ctr"/>
            <a:lstStyle/>
            <a:p>
              <a:pPr marL="114300" lvl="1" indent="0">
                <a:lnSpc>
                  <a:spcPct val="100000"/>
                </a:lnSpc>
                <a:spcBef>
                  <a:spcPts val="1200"/>
                </a:spcBef>
                <a:buSzPct val="100000"/>
                <a:buNone/>
              </a:pPr>
              <a:r>
                <a:rPr lang="en-US" sz="1200" dirty="0">
                  <a:latin typeface="Consolas"/>
                  <a:cs typeface="Consolas"/>
                </a:rPr>
                <a:t>hypot</a:t>
              </a:r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400" dirty="0">
                  <a:latin typeface="Times New Roman"/>
                  <a:cs typeface="Times New Roman"/>
                </a:rPr>
                <a:t>calls </a:t>
              </a:r>
              <a:r>
                <a:rPr lang="en-US" sz="1200" dirty="0">
                  <a:latin typeface="Consolas"/>
                  <a:cs typeface="Consolas"/>
                </a:rPr>
                <a:t>sqrt</a:t>
              </a:r>
              <a:endParaRPr lang="en-US" sz="1600" dirty="0">
                <a:latin typeface="Times New Roman"/>
                <a:cs typeface="Times New Roman"/>
              </a:endParaRPr>
            </a:p>
          </p:txBody>
        </p:sp>
        <p:sp>
          <p:nvSpPr>
            <p:cNvPr id="4" name="AutoShape 13">
              <a:extLst>
                <a:ext uri="{FF2B5EF4-FFF2-40B4-BE49-F238E27FC236}">
                  <a16:creationId xmlns:a16="http://schemas.microsoft.com/office/drawing/2014/main" id="{77069B95-68BA-2158-1F23-17B636294E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12048" y="3841067"/>
              <a:ext cx="987004" cy="506765"/>
            </a:xfrm>
            <a:prstGeom prst="roundRect">
              <a:avLst>
                <a:gd name="adj" fmla="val 16667"/>
              </a:avLst>
            </a:prstGeom>
            <a:solidFill>
              <a:srgbClr val="FFE9C4"/>
            </a:solidFill>
            <a:ln w="19050">
              <a:noFill/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0" rIns="0" anchor="ctr"/>
            <a:lstStyle/>
            <a:p>
              <a:pPr marL="114300" lvl="1" indent="0">
                <a:lnSpc>
                  <a:spcPct val="100000"/>
                </a:lnSpc>
                <a:spcBef>
                  <a:spcPts val="0"/>
                </a:spcBef>
                <a:buSzPct val="100000"/>
                <a:buNone/>
              </a:pPr>
              <a:r>
                <a:rPr lang="en-US" sz="1200" dirty="0">
                  <a:latin typeface="Consolas"/>
                  <a:cs typeface="Consolas"/>
                </a:rPr>
                <a:t>sqrt</a:t>
              </a:r>
              <a:r>
                <a:rPr lang="en-US" sz="1400" dirty="0">
                  <a:latin typeface="Times New Roman"/>
                  <a:cs typeface="Times New Roman"/>
                </a:rPr>
                <a:t> calls</a:t>
              </a:r>
              <a:r>
                <a:rPr lang="en-US" sz="1600" dirty="0">
                  <a:latin typeface="Times New Roman"/>
                  <a:cs typeface="Times New Roman"/>
                </a:rPr>
                <a:t> 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Math.abs</a:t>
              </a:r>
            </a:p>
          </p:txBody>
        </p:sp>
        <p:cxnSp>
          <p:nvCxnSpPr>
            <p:cNvPr id="5" name="AutoShape 15">
              <a:extLst>
                <a:ext uri="{FF2B5EF4-FFF2-40B4-BE49-F238E27FC236}">
                  <a16:creationId xmlns:a16="http://schemas.microsoft.com/office/drawing/2014/main" id="{8E2EFC46-8B86-D687-71F1-A9AA50B9553C}"/>
                </a:ext>
              </a:extLst>
            </p:cNvPr>
            <p:cNvCxnSpPr>
              <a:cxnSpLocks noChangeShapeType="1"/>
              <a:stCxn id="2" idx="1"/>
            </p:cNvCxnSpPr>
            <p:nvPr/>
          </p:nvCxnSpPr>
          <p:spPr bwMode="auto">
            <a:xfrm flipH="1" flipV="1">
              <a:off x="3753911" y="1569265"/>
              <a:ext cx="305648" cy="1"/>
            </a:xfrm>
            <a:prstGeom prst="straightConnector1">
              <a:avLst/>
            </a:prstGeom>
            <a:noFill/>
            <a:ln w="19050">
              <a:solidFill>
                <a:srgbClr val="FFC000"/>
              </a:solidFill>
              <a:round/>
              <a:headEnd/>
              <a:tailEnd type="oval" w="lg" len="lg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6" name="AutoShape 15">
              <a:extLst>
                <a:ext uri="{FF2B5EF4-FFF2-40B4-BE49-F238E27FC236}">
                  <a16:creationId xmlns:a16="http://schemas.microsoft.com/office/drawing/2014/main" id="{01AB63BB-8E5A-E46F-6A54-727EEC10F892}"/>
                </a:ext>
              </a:extLst>
            </p:cNvPr>
            <p:cNvCxnSpPr>
              <a:cxnSpLocks noChangeShapeType="1"/>
              <a:stCxn id="4" idx="1"/>
            </p:cNvCxnSpPr>
            <p:nvPr/>
          </p:nvCxnSpPr>
          <p:spPr bwMode="auto">
            <a:xfrm flipH="1">
              <a:off x="2766349" y="4094450"/>
              <a:ext cx="1545699" cy="253382"/>
            </a:xfrm>
            <a:prstGeom prst="straightConnector1">
              <a:avLst/>
            </a:prstGeom>
            <a:noFill/>
            <a:ln w="19050">
              <a:solidFill>
                <a:srgbClr val="FFC000"/>
              </a:solidFill>
              <a:round/>
              <a:headEnd/>
              <a:tailEnd type="oval" w="lg" len="lg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11" name="AutoShape 15">
              <a:extLst>
                <a:ext uri="{FF2B5EF4-FFF2-40B4-BE49-F238E27FC236}">
                  <a16:creationId xmlns:a16="http://schemas.microsoft.com/office/drawing/2014/main" id="{BC99344B-CDA4-72E1-A63A-5F8AE6741A5A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3777063" y="3240867"/>
              <a:ext cx="340370" cy="0"/>
            </a:xfrm>
            <a:prstGeom prst="straightConnector1">
              <a:avLst/>
            </a:prstGeom>
            <a:noFill/>
            <a:ln w="19050">
              <a:solidFill>
                <a:srgbClr val="FFC000"/>
              </a:solidFill>
              <a:round/>
              <a:headEnd/>
              <a:tailEnd type="oval" w="lg" len="lg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E0D0F894-2FA1-6E66-5733-51E5CF94DD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32" t="3029" r="2846" b="3314"/>
          <a:stretch/>
        </p:blipFill>
        <p:spPr>
          <a:xfrm>
            <a:off x="706601" y="807895"/>
            <a:ext cx="4830599" cy="5199205"/>
          </a:xfrm>
          <a:prstGeom prst="rect">
            <a:avLst/>
          </a:prstGeom>
        </p:spPr>
      </p:pic>
      <p:sp>
        <p:nvSpPr>
          <p:cNvPr id="10" name="Rectangle 3">
            <a:extLst>
              <a:ext uri="{FF2B5EF4-FFF2-40B4-BE49-F238E27FC236}">
                <a16:creationId xmlns:a16="http://schemas.microsoft.com/office/drawing/2014/main" id="{D34496D2-91B0-40FA-E145-2FE0EF927E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33736" y="1904327"/>
            <a:ext cx="2681536" cy="11148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rgbClr val="003399"/>
              </a:buClr>
              <a:buSzPct val="50000"/>
              <a:buFont typeface="Monotype Sorts" charset="2"/>
              <a:defRPr kumimoji="1" sz="2800">
                <a:solidFill>
                  <a:srgbClr val="003399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346075" indent="-231775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627063" indent="-166688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0000"/>
              <a:buChar char="–"/>
              <a:defRPr kumimoji="1" sz="20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147763" indent="-40481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charset="2"/>
              <a:buChar char="!"/>
              <a:defRPr kumimoji="1" sz="1800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15398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 sz="1800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19970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 sz="1800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4542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 sz="1800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29114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 sz="1800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3686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 sz="1800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 marL="114300" lvl="1" indent="0">
              <a:lnSpc>
                <a:spcPct val="100000"/>
              </a:lnSpc>
              <a:spcBef>
                <a:spcPts val="600"/>
              </a:spcBef>
              <a:buSzPct val="100000"/>
              <a:buNone/>
            </a:pPr>
            <a:r>
              <a:rPr lang="en-US" sz="1800" u="sng" dirty="0">
                <a:solidFill>
                  <a:srgbClr val="000000"/>
                </a:solidFill>
                <a:latin typeface="Times New Roman"/>
                <a:cs typeface="Times New Roman"/>
              </a:rPr>
              <a:t>When the callee returns:</a:t>
            </a:r>
            <a:endParaRPr lang="he-IL" sz="1800" u="sng" dirty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 lvl="1">
              <a:lnSpc>
                <a:spcPct val="100000"/>
              </a:lnSpc>
              <a:spcBef>
                <a:spcPts val="6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0000"/>
                </a:solidFill>
                <a:latin typeface="Times New Roman"/>
                <a:cs typeface="Times New Roman"/>
              </a:rPr>
              <a:t>The return value replaces the function call in the caller’s code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0000"/>
                </a:solidFill>
                <a:latin typeface="Times New Roman"/>
                <a:cs typeface="Times New Roman"/>
              </a:rPr>
              <a:t>The caller continues its execution.</a:t>
            </a:r>
          </a:p>
        </p:txBody>
      </p:sp>
    </p:spTree>
    <p:extLst>
      <p:ext uri="{BB962C8B-B14F-4D97-AF65-F5344CB8AC3E}">
        <p14:creationId xmlns:p14="http://schemas.microsoft.com/office/powerpoint/2010/main" val="364701757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53B6A3D-0C8D-D2F6-F71C-92948D850E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747389"/>
            <a:ext cx="5127134" cy="5441390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08000" tIns="72000" rIns="0" bIns="0" anchor="t" anchorCtr="0"/>
          <a:lstStyle/>
          <a:p>
            <a:pPr>
              <a:lnSpc>
                <a:spcPts val="1640"/>
              </a:lnSpc>
            </a:pPr>
            <a:r>
              <a:rPr lang="en-US" sz="1200" dirty="0">
                <a:latin typeface="Consolas"/>
                <a:ea typeface="Consolas"/>
                <a:cs typeface="Consolas"/>
              </a:rPr>
              <a:t>public class MyMath {</a:t>
            </a:r>
          </a:p>
          <a:p>
            <a:pPr>
              <a:lnSpc>
                <a:spcPts val="1640"/>
              </a:lnSpc>
            </a:pPr>
            <a:r>
              <a:rPr lang="en-US" sz="1200" dirty="0">
                <a:latin typeface="Consolas"/>
                <a:ea typeface="Consolas"/>
                <a:cs typeface="Consolas"/>
              </a:rPr>
              <a:t>    public static void main(String args[]) {</a:t>
            </a:r>
          </a:p>
          <a:p>
            <a:pPr>
              <a:lnSpc>
                <a:spcPts val="1640"/>
              </a:lnSpc>
            </a:pPr>
            <a:r>
              <a:rPr lang="en-US" sz="1200" dirty="0">
                <a:latin typeface="Consolas"/>
                <a:ea typeface="Consolas"/>
                <a:cs typeface="Consolas"/>
              </a:rPr>
              <a:t>        ...	    </a:t>
            </a:r>
          </a:p>
          <a:p>
            <a:pPr>
              <a:lnSpc>
                <a:spcPts val="1640"/>
              </a:lnSpc>
            </a:pPr>
            <a:r>
              <a:rPr lang="en-US" sz="1200" dirty="0">
                <a:latin typeface="Consolas"/>
                <a:ea typeface="Consolas"/>
                <a:cs typeface="Consolas"/>
              </a:rPr>
              <a:t>        double d = hypot(2,1,5,4);</a:t>
            </a:r>
          </a:p>
          <a:p>
            <a:r>
              <a:rPr lang="en-US" sz="1200" dirty="0">
                <a:latin typeface="Consolas"/>
                <a:ea typeface="Consolas"/>
                <a:cs typeface="Consolas"/>
              </a:rPr>
              <a:t>        system.Out.</a:t>
            </a:r>
            <a:r>
              <a:rPr lang="en-US" sz="1200">
                <a:latin typeface="Consolas"/>
                <a:ea typeface="Consolas"/>
                <a:cs typeface="Consolas"/>
              </a:rPr>
              <a:t>println</a:t>
            </a:r>
            <a:r>
              <a:rPr lang="en-US" sz="1200" dirty="0">
                <a:latin typeface="Consolas"/>
                <a:ea typeface="Consolas"/>
                <a:cs typeface="Consolas"/>
              </a:rPr>
              <a:t>(d);</a:t>
            </a:r>
          </a:p>
          <a:p>
            <a:pPr>
              <a:lnSpc>
                <a:spcPts val="1640"/>
              </a:lnSpc>
            </a:pPr>
            <a:r>
              <a:rPr lang="en-US" sz="1200" dirty="0">
                <a:latin typeface="Consolas"/>
                <a:ea typeface="Consolas"/>
                <a:cs typeface="Consolas"/>
              </a:rPr>
              <a:t>    }</a:t>
            </a:r>
          </a:p>
          <a:p>
            <a:pPr>
              <a:lnSpc>
                <a:spcPts val="1640"/>
              </a:lnSpc>
            </a:pPr>
            <a:r>
              <a:rPr lang="en-US" sz="1200" dirty="0">
                <a:latin typeface="Consolas" charset="0"/>
                <a:cs typeface="Consolas" charset="0"/>
              </a:rPr>
              <a:t>	</a:t>
            </a:r>
          </a:p>
          <a:p>
            <a:pPr>
              <a:spcBef>
                <a:spcPts val="8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 public static double hypot(double x1, double y1,</a:t>
            </a:r>
          </a:p>
          <a:p>
            <a:pPr>
              <a:lnSpc>
                <a:spcPts val="1640"/>
              </a:lnSpc>
              <a:spcBef>
                <a:spcPts val="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                            double x2, double y2) {</a:t>
            </a:r>
          </a:p>
          <a:p>
            <a:pPr>
              <a:lnSpc>
                <a:spcPts val="1640"/>
              </a:lnSpc>
              <a:spcBef>
                <a:spcPts val="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     double dx = x2 - x1;</a:t>
            </a:r>
          </a:p>
          <a:p>
            <a:pPr>
              <a:lnSpc>
                <a:spcPts val="1640"/>
              </a:lnSpc>
              <a:spcBef>
                <a:spcPts val="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     double dy = y2 - y1;</a:t>
            </a:r>
          </a:p>
          <a:p>
            <a:pPr>
              <a:lnSpc>
                <a:spcPts val="1640"/>
              </a:lnSpc>
              <a:spcBef>
                <a:spcPts val="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     return sqrt(dx*dx + dy*dy);</a:t>
            </a:r>
          </a:p>
          <a:p>
            <a:pPr>
              <a:lnSpc>
                <a:spcPts val="1640"/>
              </a:lnSpc>
              <a:spcBef>
                <a:spcPts val="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 }</a:t>
            </a:r>
          </a:p>
          <a:p>
            <a:pPr>
              <a:lnSpc>
                <a:spcPts val="1640"/>
              </a:lnSpc>
              <a:spcBef>
                <a:spcPts val="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endParaRPr lang="en-IL" sz="12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spcBef>
                <a:spcPts val="80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 public static double sqrt(double x) {</a:t>
            </a:r>
          </a:p>
          <a:p>
            <a:pPr>
              <a:spcBef>
                <a:spcPts val="20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     double epsilon = 0.01;</a:t>
            </a:r>
          </a:p>
          <a:p>
            <a:pPr>
              <a:spcBef>
                <a:spcPts val="20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     double g = x;</a:t>
            </a:r>
          </a:p>
          <a:p>
            <a:pPr>
              <a:spcBef>
                <a:spcPts val="20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     while (Math.abs(g * g - x) &gt; epsilon) {</a:t>
            </a:r>
          </a:p>
          <a:p>
            <a:pPr>
              <a:spcBef>
                <a:spcPts val="20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         g = g - (g * g - x) / (2 * g);</a:t>
            </a:r>
          </a:p>
          <a:p>
            <a:pPr>
              <a:spcBef>
                <a:spcPts val="200"/>
              </a:spcBef>
            </a:pPr>
            <a:r>
              <a:rPr lang="en-IL" sz="1200">
                <a:latin typeface="Consolas" panose="020B0609020204030204" pitchFamily="49" charset="0"/>
                <a:cs typeface="Consolas" panose="020B0609020204030204" pitchFamily="49" charset="0"/>
              </a:rPr>
              <a:t>        }</a:t>
            </a:r>
          </a:p>
          <a:p>
            <a:pPr>
              <a:spcBef>
                <a:spcPts val="20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     return g;</a:t>
            </a:r>
          </a:p>
          <a:p>
            <a:pPr>
              <a:spcBef>
                <a:spcPts val="200"/>
              </a:spcBef>
            </a:pPr>
            <a:r>
              <a:rPr lang="en-IL" sz="120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pPr>
              <a:spcBef>
                <a:spcPts val="500"/>
              </a:spcBef>
            </a:pPr>
            <a:r>
              <a:rPr lang="en-IL" sz="1200">
                <a:latin typeface="Consolas" panose="020B0609020204030204" pitchFamily="49" charset="0"/>
                <a:ea typeface="Consolas"/>
                <a:cs typeface="Consolas" panose="020B0609020204030204" pitchFamily="49" charset="0"/>
              </a:rPr>
              <a:t>    ...</a:t>
            </a:r>
            <a:endParaRPr lang="en-US" sz="1200" dirty="0">
              <a:latin typeface="Consolas"/>
              <a:ea typeface="Consolas"/>
              <a:cs typeface="Consolas"/>
            </a:endParaRPr>
          </a:p>
          <a:p>
            <a:pPr>
              <a:lnSpc>
                <a:spcPts val="1640"/>
              </a:lnSpc>
              <a:spcBef>
                <a:spcPts val="600"/>
              </a:spcBef>
            </a:pPr>
            <a:r>
              <a:rPr lang="en-US" sz="1200" dirty="0">
                <a:latin typeface="Consolas" charset="0"/>
                <a:cs typeface="Consolas" charset="0"/>
              </a:rPr>
              <a:t>}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dirty="0"/>
              <a:t>Function call and return: simulation</a:t>
            </a:r>
            <a:endParaRPr kumimoji="0" lang="en-US" sz="1600" dirty="0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3062160" y="5615819"/>
            <a:ext cx="2108349" cy="769293"/>
          </a:xfrm>
          <a:prstGeom prst="rect">
            <a:avLst/>
          </a:prstGeom>
          <a:solidFill>
            <a:schemeClr val="bg1">
              <a:lumMod val="95000"/>
            </a:schemeClr>
          </a:solidFill>
          <a:ln w="15875">
            <a:solidFill>
              <a:schemeClr val="tx1">
                <a:alpha val="2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lIns="182880" tIns="0" rIns="182880" bIns="91440" anchor="t" anchorCtr="0">
            <a:prstTxWarp prst="textNoShape">
              <a:avLst/>
            </a:prstTxWarp>
            <a:noAutofit/>
          </a:bodyPr>
          <a:lstStyle/>
          <a:p>
            <a:pPr>
              <a:lnSpc>
                <a:spcPts val="2940"/>
              </a:lnSpc>
            </a:pPr>
            <a:r>
              <a:rPr lang="en-US" sz="1200" b="1" dirty="0">
                <a:solidFill>
                  <a:srgbClr val="000000"/>
                </a:solidFill>
                <a:latin typeface="Menlo"/>
                <a:ea typeface="Menlo"/>
                <a:cs typeface="Menlo"/>
              </a:rPr>
              <a:t>% java MyMath</a:t>
            </a:r>
          </a:p>
          <a:p>
            <a:pPr>
              <a:lnSpc>
                <a:spcPts val="2940"/>
              </a:lnSpc>
            </a:pPr>
            <a:r>
              <a:rPr lang="en-US" sz="1200" dirty="0">
                <a:solidFill>
                  <a:srgbClr val="000000"/>
                </a:solidFill>
                <a:latin typeface="Menlo"/>
                <a:ea typeface="Menlo"/>
                <a:cs typeface="Menlo"/>
              </a:rPr>
              <a:t>4.242642472890547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-403412" y="389964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08114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Sequential search</a:t>
            </a:r>
            <a:r>
              <a:rPr lang="en-US" sz="1400" dirty="0"/>
              <a:t> (“brute force”)</a:t>
            </a:r>
            <a:endParaRPr lang="en-US" dirty="0"/>
          </a:p>
        </p:txBody>
      </p:sp>
      <p:sp>
        <p:nvSpPr>
          <p:cNvPr id="107" name="AutoShape 13">
            <a:extLst>
              <a:ext uri="{FF2B5EF4-FFF2-40B4-BE49-F238E27FC236}">
                <a16:creationId xmlns:a16="http://schemas.microsoft.com/office/drawing/2014/main" id="{DFFEDA66-2A8E-4644-B810-F2D10F1367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5860" y="4939239"/>
            <a:ext cx="7409201" cy="1531972"/>
          </a:xfrm>
          <a:prstGeom prst="roundRect">
            <a:avLst>
              <a:gd name="adj" fmla="val 16667"/>
            </a:avLst>
          </a:prstGeom>
          <a:noFill/>
          <a:ln w="19050">
            <a:noFill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rIns="0" anchor="ctr"/>
          <a:lstStyle/>
          <a:p>
            <a:pPr>
              <a:spcBef>
                <a:spcPts val="600"/>
              </a:spcBef>
              <a:buClr>
                <a:schemeClr val="tx1"/>
              </a:buClr>
              <a:buSzPct val="100000"/>
            </a:pPr>
            <a:r>
              <a:rPr lang="en-US" sz="16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Performance</a:t>
            </a:r>
          </a:p>
          <a:p>
            <a:pPr marL="171450" indent="-171450">
              <a:spcBef>
                <a:spcPts val="4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smaller is 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epsilon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the more accurate is the answer</a:t>
            </a:r>
          </a:p>
          <a:p>
            <a:pPr marL="171450" indent="-171450">
              <a:spcBef>
                <a:spcPts val="4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smaller is 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increment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the slower is the computation</a:t>
            </a:r>
          </a:p>
          <a:p>
            <a:pPr marL="171450" indent="-171450">
              <a:spcBef>
                <a:spcPts val="4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Running time: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Less than  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increment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he-IL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iterations.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5A4A2A0-C422-6942-9231-874A0377E6B0}"/>
              </a:ext>
            </a:extLst>
          </p:cNvPr>
          <p:cNvGrpSpPr/>
          <p:nvPr/>
        </p:nvGrpSpPr>
        <p:grpSpPr>
          <a:xfrm>
            <a:off x="537376" y="2331186"/>
            <a:ext cx="6912906" cy="1071571"/>
            <a:chOff x="537376" y="2407386"/>
            <a:chExt cx="6912906" cy="1071571"/>
          </a:xfrm>
        </p:grpSpPr>
        <p:sp>
          <p:nvSpPr>
            <p:cNvPr id="72" name="Rectangle 3">
              <a:extLst>
                <a:ext uri="{FF2B5EF4-FFF2-40B4-BE49-F238E27FC236}">
                  <a16:creationId xmlns:a16="http://schemas.microsoft.com/office/drawing/2014/main" id="{B1CCFE72-CD2D-5349-A963-8D72CF7E2A4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7376" y="2407386"/>
              <a:ext cx="6576655" cy="4015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2075" tIns="46038" rIns="92075" bIns="46038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3399"/>
                </a:buClr>
                <a:buSzPct val="50000"/>
                <a:buFont typeface="Monotype Sorts" charset="2"/>
                <a:defRPr kumimoji="1" sz="2800">
                  <a:solidFill>
                    <a:srgbClr val="003399"/>
                  </a:solidFill>
                  <a:latin typeface="+mn-lt"/>
                  <a:ea typeface="ＭＳ Ｐゴシック" charset="-128"/>
                  <a:cs typeface="ＭＳ Ｐゴシック" charset="-128"/>
                </a:defRPr>
              </a:lvl1pPr>
              <a:lvl2pPr marL="346075" indent="-231775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50000"/>
                <a:buFont typeface="Monotype Sorts" charset="2"/>
                <a:buChar char="n"/>
                <a:defRPr kumimoji="1" sz="2400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2pPr>
              <a:lvl3pPr marL="627063" indent="-166688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80000"/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3pPr>
              <a:lvl4pPr marL="1147763" indent="-40481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charset="2"/>
                <a:buChar char="!"/>
                <a:defRPr kumimoji="1" sz="1800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4pPr>
              <a:lvl5pPr marL="1539875" indent="-16986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kumimoji="1" sz="1800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5pPr>
              <a:lvl6pPr marL="1997075" indent="-16986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kumimoji="1" sz="1800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6pPr>
              <a:lvl7pPr marL="2454275" indent="-16986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kumimoji="1" sz="1800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7pPr>
              <a:lvl8pPr marL="2911475" indent="-16986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kumimoji="1" sz="1800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8pPr>
              <a:lvl9pPr marL="3368675" indent="-16986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kumimoji="1" sz="1800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9pPr>
            </a:lstStyle>
            <a:p>
              <a:pPr>
                <a:lnSpc>
                  <a:spcPts val="2160"/>
                </a:lnSpc>
                <a:spcBef>
                  <a:spcPts val="1200"/>
                </a:spcBef>
              </a:pPr>
              <a:r>
                <a:rPr lang="en-US" sz="1600" b="1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Itr</a:t>
              </a:r>
              <a:r>
                <a:rPr lang="en-US" sz="1600" b="1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. 1:</a:t>
              </a:r>
              <a:r>
                <a:rPr lang="en-US" sz="16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g = g + </a:t>
              </a:r>
              <a:r>
                <a:rPr lang="en-US" sz="1600" i="1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increment      </a:t>
              </a:r>
              <a:r>
                <a:rPr lang="en-US" sz="16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</a:t>
              </a:r>
              <a:r>
                <a:rPr lang="en-US" sz="1600" i="1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increment</a:t>
              </a:r>
              <a:r>
                <a:rPr lang="en-US" sz="16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= a small number, like 0.001)</a:t>
              </a:r>
            </a:p>
            <a:p>
              <a:pPr>
                <a:lnSpc>
                  <a:spcPts val="2160"/>
                </a:lnSpc>
                <a:spcBef>
                  <a:spcPts val="1200"/>
                </a:spcBef>
              </a:pPr>
              <a:endParaRPr lang="en-US" sz="20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443CF09F-F037-8F43-AAA7-8F2C2D437CA4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591056" y="3221111"/>
              <a:ext cx="5859226" cy="45390"/>
            </a:xfrm>
            <a:prstGeom prst="straightConnector1">
              <a:avLst/>
            </a:prstGeom>
            <a:solidFill>
              <a:schemeClr val="tx2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triangle" w="lg" len="med"/>
              <a:tailEnd type="triangle" w="lg" len="med"/>
            </a:ln>
            <a:effectLst/>
          </p:spPr>
        </p:cxn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FBE9F637-2135-6649-A428-003915CCD23B}"/>
                </a:ext>
              </a:extLst>
            </p:cNvPr>
            <p:cNvSpPr txBox="1"/>
            <p:nvPr/>
          </p:nvSpPr>
          <p:spPr>
            <a:xfrm>
              <a:off x="6805698" y="2719881"/>
              <a:ext cx="46759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53DD28AC-FC67-744B-9A6B-57129DAC4431}"/>
                </a:ext>
              </a:extLst>
            </p:cNvPr>
            <p:cNvSpPr txBox="1"/>
            <p:nvPr/>
          </p:nvSpPr>
          <p:spPr>
            <a:xfrm>
              <a:off x="1978360" y="2768102"/>
              <a:ext cx="46759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8CE81A8C-32C3-BC44-94B9-8998A54065CA}"/>
                </a:ext>
              </a:extLst>
            </p:cNvPr>
            <p:cNvSpPr txBox="1"/>
            <p:nvPr/>
          </p:nvSpPr>
          <p:spPr>
            <a:xfrm>
              <a:off x="2234392" y="2722923"/>
              <a:ext cx="97515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</a:t>
              </a:r>
              <a:endParaRPr lang="en-US" sz="16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7DC7F288-98A9-F641-889B-EDE13DEDE5F6}"/>
                </a:ext>
              </a:extLst>
            </p:cNvPr>
            <p:cNvSpPr/>
            <p:nvPr/>
          </p:nvSpPr>
          <p:spPr bwMode="auto">
            <a:xfrm>
              <a:off x="2100349" y="3221111"/>
              <a:ext cx="4847359" cy="107190"/>
            </a:xfrm>
            <a:prstGeom prst="rect">
              <a:avLst/>
            </a:prstGeom>
            <a:solidFill>
              <a:srgbClr val="92D050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charset="0"/>
                <a:ea typeface="ＭＳ Ｐゴシック" charset="-128"/>
                <a:cs typeface="ＭＳ Ｐゴシック" charset="-128"/>
              </a:endParaRPr>
            </a:p>
          </p:txBody>
        </p: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02AB44E2-3B11-E046-A2B3-105C1ACEB98C}"/>
                </a:ext>
              </a:extLst>
            </p:cNvPr>
            <p:cNvCxnSpPr/>
            <p:nvPr/>
          </p:nvCxnSpPr>
          <p:spPr bwMode="auto">
            <a:xfrm>
              <a:off x="2379033" y="3104885"/>
              <a:ext cx="0" cy="374072"/>
            </a:xfrm>
            <a:prstGeom prst="line">
              <a:avLst/>
            </a:prstGeom>
            <a:solidFill>
              <a:schemeClr val="tx2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F6E21B69-FC0B-5842-94F7-CA97BB9AFBD4}"/>
                </a:ext>
              </a:extLst>
            </p:cNvPr>
            <p:cNvCxnSpPr/>
            <p:nvPr/>
          </p:nvCxnSpPr>
          <p:spPr bwMode="auto">
            <a:xfrm>
              <a:off x="2098617" y="3098789"/>
              <a:ext cx="0" cy="374072"/>
            </a:xfrm>
            <a:prstGeom prst="line">
              <a:avLst/>
            </a:prstGeom>
            <a:solidFill>
              <a:schemeClr val="tx2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C92F573E-8643-3646-80D5-B7B582B41891}"/>
                </a:ext>
              </a:extLst>
            </p:cNvPr>
            <p:cNvCxnSpPr/>
            <p:nvPr/>
          </p:nvCxnSpPr>
          <p:spPr bwMode="auto">
            <a:xfrm>
              <a:off x="6947708" y="3098789"/>
              <a:ext cx="0" cy="374072"/>
            </a:xfrm>
            <a:prstGeom prst="line">
              <a:avLst/>
            </a:prstGeom>
            <a:solidFill>
              <a:schemeClr val="tx2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AE0805D2-AFF8-A54E-B05B-A7B116424595}"/>
              </a:ext>
            </a:extLst>
          </p:cNvPr>
          <p:cNvGrpSpPr/>
          <p:nvPr/>
        </p:nvGrpSpPr>
        <p:grpSpPr>
          <a:xfrm>
            <a:off x="631198" y="3490859"/>
            <a:ext cx="6819084" cy="1003005"/>
            <a:chOff x="631198" y="3567059"/>
            <a:chExt cx="6819084" cy="1003005"/>
          </a:xfrm>
        </p:grpSpPr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BF31FC89-F4AD-594F-89BB-B98A9E758606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591056" y="4376932"/>
              <a:ext cx="5859226" cy="0"/>
            </a:xfrm>
            <a:prstGeom prst="straightConnector1">
              <a:avLst/>
            </a:prstGeom>
            <a:solidFill>
              <a:schemeClr val="tx2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triangle" w="lg" len="med"/>
              <a:tailEnd type="triangle" w="lg" len="med"/>
            </a:ln>
            <a:effectLst/>
          </p:spPr>
        </p:cxn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C35045EF-DDF1-A04C-BD57-9D18EE419F83}"/>
                </a:ext>
              </a:extLst>
            </p:cNvPr>
            <p:cNvSpPr txBox="1"/>
            <p:nvPr/>
          </p:nvSpPr>
          <p:spPr>
            <a:xfrm>
              <a:off x="6845531" y="3839232"/>
              <a:ext cx="46759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0BBEAD36-605E-0A46-815B-4F4135A5570C}"/>
                </a:ext>
              </a:extLst>
            </p:cNvPr>
            <p:cNvSpPr txBox="1"/>
            <p:nvPr/>
          </p:nvSpPr>
          <p:spPr>
            <a:xfrm>
              <a:off x="2021438" y="3861606"/>
              <a:ext cx="46759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D21D3952-6783-2848-A03F-C0069B7F47FD}"/>
                </a:ext>
              </a:extLst>
            </p:cNvPr>
            <p:cNvSpPr txBox="1"/>
            <p:nvPr/>
          </p:nvSpPr>
          <p:spPr>
            <a:xfrm>
              <a:off x="2612553" y="3814030"/>
              <a:ext cx="97515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</a:t>
              </a:r>
              <a:endParaRPr lang="en-US" sz="1600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2D5F8442-BC62-EA40-9DE6-F7B93754B46C}"/>
                </a:ext>
              </a:extLst>
            </p:cNvPr>
            <p:cNvSpPr/>
            <p:nvPr/>
          </p:nvSpPr>
          <p:spPr bwMode="auto">
            <a:xfrm>
              <a:off x="2140182" y="4312218"/>
              <a:ext cx="4847359" cy="107190"/>
            </a:xfrm>
            <a:prstGeom prst="rect">
              <a:avLst/>
            </a:prstGeom>
            <a:solidFill>
              <a:srgbClr val="92D050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charset="0"/>
                <a:ea typeface="ＭＳ Ｐゴシック" charset="-128"/>
                <a:cs typeface="ＭＳ Ｐゴシック" charset="-128"/>
              </a:endParaRPr>
            </a:p>
          </p:txBody>
        </p: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31BF2339-9CB7-FF49-A5F5-A3266ACAF5BF}"/>
                </a:ext>
              </a:extLst>
            </p:cNvPr>
            <p:cNvCxnSpPr/>
            <p:nvPr/>
          </p:nvCxnSpPr>
          <p:spPr bwMode="auto">
            <a:xfrm>
              <a:off x="2757194" y="4195992"/>
              <a:ext cx="0" cy="374072"/>
            </a:xfrm>
            <a:prstGeom prst="line">
              <a:avLst/>
            </a:prstGeom>
            <a:solidFill>
              <a:schemeClr val="tx2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9EE01DEF-9E38-AB46-8A30-8FEA9D84B064}"/>
                </a:ext>
              </a:extLst>
            </p:cNvPr>
            <p:cNvCxnSpPr/>
            <p:nvPr/>
          </p:nvCxnSpPr>
          <p:spPr bwMode="auto">
            <a:xfrm>
              <a:off x="2460142" y="4195796"/>
              <a:ext cx="0" cy="374072"/>
            </a:xfrm>
            <a:prstGeom prst="line">
              <a:avLst/>
            </a:prstGeom>
            <a:solidFill>
              <a:schemeClr val="tx2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44EE25AF-B461-064E-A94D-48DFC5E575E9}"/>
                </a:ext>
              </a:extLst>
            </p:cNvPr>
            <p:cNvCxnSpPr/>
            <p:nvPr/>
          </p:nvCxnSpPr>
          <p:spPr bwMode="auto">
            <a:xfrm>
              <a:off x="2138450" y="4189896"/>
              <a:ext cx="0" cy="374072"/>
            </a:xfrm>
            <a:prstGeom prst="line">
              <a:avLst/>
            </a:prstGeom>
            <a:solidFill>
              <a:schemeClr val="tx2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939052A4-EA19-134F-9CDB-81D15EF1A1A2}"/>
                </a:ext>
              </a:extLst>
            </p:cNvPr>
            <p:cNvCxnSpPr/>
            <p:nvPr/>
          </p:nvCxnSpPr>
          <p:spPr bwMode="auto">
            <a:xfrm>
              <a:off x="6987541" y="4189896"/>
              <a:ext cx="0" cy="374072"/>
            </a:xfrm>
            <a:prstGeom prst="line">
              <a:avLst/>
            </a:prstGeom>
            <a:solidFill>
              <a:schemeClr val="tx2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sp>
          <p:nvSpPr>
            <p:cNvPr id="35" name="Rectangle 3">
              <a:extLst>
                <a:ext uri="{FF2B5EF4-FFF2-40B4-BE49-F238E27FC236}">
                  <a16:creationId xmlns:a16="http://schemas.microsoft.com/office/drawing/2014/main" id="{C195195B-0B98-574A-85D1-086F2D8FCF9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1198" y="3567059"/>
              <a:ext cx="2368034" cy="4015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2075" tIns="46038" rIns="92075" bIns="46038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3399"/>
                </a:buClr>
                <a:buSzPct val="50000"/>
                <a:buFont typeface="Monotype Sorts" charset="2"/>
                <a:defRPr kumimoji="1" sz="2800">
                  <a:solidFill>
                    <a:srgbClr val="003399"/>
                  </a:solidFill>
                  <a:latin typeface="+mn-lt"/>
                  <a:ea typeface="ＭＳ Ｐゴシック" charset="-128"/>
                  <a:cs typeface="ＭＳ Ｐゴシック" charset="-128"/>
                </a:defRPr>
              </a:lvl1pPr>
              <a:lvl2pPr marL="346075" indent="-231775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50000"/>
                <a:buFont typeface="Monotype Sorts" charset="2"/>
                <a:buChar char="n"/>
                <a:defRPr kumimoji="1" sz="2400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2pPr>
              <a:lvl3pPr marL="627063" indent="-166688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80000"/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3pPr>
              <a:lvl4pPr marL="1147763" indent="-40481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charset="2"/>
                <a:buChar char="!"/>
                <a:defRPr kumimoji="1" sz="1800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4pPr>
              <a:lvl5pPr marL="1539875" indent="-16986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kumimoji="1" sz="1800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5pPr>
              <a:lvl6pPr marL="1997075" indent="-16986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kumimoji="1" sz="1800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6pPr>
              <a:lvl7pPr marL="2454275" indent="-16986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kumimoji="1" sz="1800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7pPr>
              <a:lvl8pPr marL="2911475" indent="-16986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kumimoji="1" sz="1800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8pPr>
              <a:lvl9pPr marL="3368675" indent="-16986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kumimoji="1" sz="1800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9pPr>
            </a:lstStyle>
            <a:p>
              <a:pPr>
                <a:lnSpc>
                  <a:spcPts val="2160"/>
                </a:lnSpc>
                <a:spcBef>
                  <a:spcPts val="1200"/>
                </a:spcBef>
              </a:pPr>
              <a:r>
                <a:rPr lang="en-US" sz="1600" b="1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Itr</a:t>
              </a:r>
              <a:r>
                <a:rPr lang="en-US" sz="1600" b="1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. 2:</a:t>
              </a:r>
              <a:r>
                <a:rPr lang="en-US" sz="16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g = g + </a:t>
              </a:r>
              <a:r>
                <a:rPr lang="en-US" sz="1600" i="1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increment</a:t>
              </a:r>
            </a:p>
            <a:p>
              <a:pPr>
                <a:lnSpc>
                  <a:spcPts val="2160"/>
                </a:lnSpc>
                <a:spcBef>
                  <a:spcPts val="1200"/>
                </a:spcBef>
              </a:pPr>
              <a:endPara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332A139A-BE40-4442-9312-61D9AD417E48}"/>
              </a:ext>
            </a:extLst>
          </p:cNvPr>
          <p:cNvGrpSpPr/>
          <p:nvPr/>
        </p:nvGrpSpPr>
        <p:grpSpPr>
          <a:xfrm>
            <a:off x="537376" y="1056215"/>
            <a:ext cx="6978991" cy="1345843"/>
            <a:chOff x="537376" y="1132415"/>
            <a:chExt cx="6978991" cy="1345843"/>
          </a:xfrm>
        </p:grpSpPr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4ECF0E1F-95BB-794E-829B-632012F75461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591056" y="1991465"/>
              <a:ext cx="5817787" cy="0"/>
            </a:xfrm>
            <a:prstGeom prst="straightConnector1">
              <a:avLst/>
            </a:prstGeom>
            <a:solidFill>
              <a:schemeClr val="tx2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triangle" w="lg" len="med"/>
              <a:tailEnd type="triangle" w="lg" len="med"/>
            </a:ln>
            <a:effectLst/>
          </p:spPr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FE41A59-1A22-D046-8FF8-7E8BF757AAA9}"/>
                </a:ext>
              </a:extLst>
            </p:cNvPr>
            <p:cNvSpPr txBox="1"/>
            <p:nvPr/>
          </p:nvSpPr>
          <p:spPr>
            <a:xfrm>
              <a:off x="6805698" y="2139704"/>
              <a:ext cx="46759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A4288DC-7CB9-E04D-B6B6-C0A4839141AF}"/>
                </a:ext>
              </a:extLst>
            </p:cNvPr>
            <p:cNvSpPr txBox="1"/>
            <p:nvPr/>
          </p:nvSpPr>
          <p:spPr>
            <a:xfrm>
              <a:off x="1978361" y="1428563"/>
              <a:ext cx="46759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</a:t>
              </a:r>
              <a:endParaRPr lang="en-US" sz="16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E266DF3D-B274-2C43-9DEC-E7F449A6ADEE}"/>
                </a:ext>
              </a:extLst>
            </p:cNvPr>
            <p:cNvSpPr/>
            <p:nvPr/>
          </p:nvSpPr>
          <p:spPr bwMode="auto">
            <a:xfrm>
              <a:off x="2100350" y="1926751"/>
              <a:ext cx="4847359" cy="107190"/>
            </a:xfrm>
            <a:prstGeom prst="rect">
              <a:avLst/>
            </a:prstGeom>
            <a:solidFill>
              <a:srgbClr val="92D050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02" name="Rectangle 3">
              <a:extLst>
                <a:ext uri="{FF2B5EF4-FFF2-40B4-BE49-F238E27FC236}">
                  <a16:creationId xmlns:a16="http://schemas.microsoft.com/office/drawing/2014/main" id="{560A6F89-67E3-9D49-89FE-6FDFBF0BEDE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7376" y="1132415"/>
              <a:ext cx="6978991" cy="4015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2075" tIns="46038" rIns="92075" bIns="46038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3399"/>
                </a:buClr>
                <a:buSzPct val="50000"/>
                <a:buFont typeface="Monotype Sorts" charset="2"/>
                <a:defRPr kumimoji="1" sz="2800">
                  <a:solidFill>
                    <a:srgbClr val="003399"/>
                  </a:solidFill>
                  <a:latin typeface="+mn-lt"/>
                  <a:ea typeface="ＭＳ Ｐゴシック" charset="-128"/>
                  <a:cs typeface="ＭＳ Ｐゴシック" charset="-128"/>
                </a:defRPr>
              </a:lvl1pPr>
              <a:lvl2pPr marL="346075" indent="-231775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50000"/>
                <a:buFont typeface="Monotype Sorts" charset="2"/>
                <a:buChar char="n"/>
                <a:defRPr kumimoji="1" sz="2400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2pPr>
              <a:lvl3pPr marL="627063" indent="-166688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80000"/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3pPr>
              <a:lvl4pPr marL="1147763" indent="-40481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charset="2"/>
                <a:buChar char="!"/>
                <a:defRPr kumimoji="1" sz="1800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4pPr>
              <a:lvl5pPr marL="1539875" indent="-16986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kumimoji="1" sz="1800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5pPr>
              <a:lvl6pPr marL="1997075" indent="-16986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kumimoji="1" sz="1800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6pPr>
              <a:lvl7pPr marL="2454275" indent="-16986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kumimoji="1" sz="1800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7pPr>
              <a:lvl8pPr marL="2911475" indent="-16986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kumimoji="1" sz="1800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8pPr>
              <a:lvl9pPr marL="3368675" indent="-16986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kumimoji="1" sz="1800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9pPr>
            </a:lstStyle>
            <a:p>
              <a:pPr>
                <a:lnSpc>
                  <a:spcPts val="2160"/>
                </a:lnSpc>
                <a:spcBef>
                  <a:spcPts val="1200"/>
                </a:spcBef>
              </a:pPr>
              <a:r>
                <a:rPr lang="en-US" sz="1600" b="1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Itr</a:t>
              </a:r>
              <a:r>
                <a:rPr lang="en-US" sz="1600" b="1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. 0:</a:t>
              </a:r>
              <a:r>
                <a:rPr lang="en-US" sz="16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The square root of </a:t>
              </a:r>
              <a:r>
                <a:rPr lang="en-US" sz="1600" i="1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r>
                <a:rPr lang="en-US" sz="16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must be between 1 and </a:t>
              </a:r>
              <a:r>
                <a:rPr lang="en-US" sz="1600" i="1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r>
                <a:rPr lang="en-US" sz="16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, so let’s start with </a:t>
              </a:r>
              <a:r>
                <a:rPr lang="en-US" sz="1600" i="1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g</a:t>
              </a:r>
              <a:r>
                <a:rPr lang="en-US" sz="16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= 1:</a:t>
              </a:r>
              <a:endParaRPr lang="en-US" sz="20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C133252-972B-764E-8D2A-AD349B683AD9}"/>
                </a:ext>
              </a:extLst>
            </p:cNvPr>
            <p:cNvCxnSpPr/>
            <p:nvPr/>
          </p:nvCxnSpPr>
          <p:spPr bwMode="auto">
            <a:xfrm>
              <a:off x="2098618" y="1804429"/>
              <a:ext cx="0" cy="374072"/>
            </a:xfrm>
            <a:prstGeom prst="line">
              <a:avLst/>
            </a:prstGeom>
            <a:solidFill>
              <a:schemeClr val="tx2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970D8711-D821-7340-BA83-E15AF85015D1}"/>
                </a:ext>
              </a:extLst>
            </p:cNvPr>
            <p:cNvCxnSpPr/>
            <p:nvPr/>
          </p:nvCxnSpPr>
          <p:spPr bwMode="auto">
            <a:xfrm>
              <a:off x="6947709" y="1804429"/>
              <a:ext cx="0" cy="374072"/>
            </a:xfrm>
            <a:prstGeom prst="line">
              <a:avLst/>
            </a:prstGeom>
            <a:solidFill>
              <a:schemeClr val="tx2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A08EE78-5B43-BF43-AE7D-0BA702A0A32A}"/>
                </a:ext>
              </a:extLst>
            </p:cNvPr>
            <p:cNvSpPr txBox="1"/>
            <p:nvPr/>
          </p:nvSpPr>
          <p:spPr>
            <a:xfrm>
              <a:off x="1978360" y="2117971"/>
              <a:ext cx="46759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D373CA6B-C7DD-CD4E-93AE-329BFF1E8231}"/>
                  </a:ext>
                </a:extLst>
              </p:cNvPr>
              <p:cNvSpPr/>
              <p:nvPr/>
            </p:nvSpPr>
            <p:spPr>
              <a:xfrm>
                <a:off x="558858" y="4643824"/>
                <a:ext cx="4572000" cy="352019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>
                  <a:lnSpc>
                    <a:spcPts val="2160"/>
                  </a:lnSpc>
                  <a:spcBef>
                    <a:spcPts val="1200"/>
                  </a:spcBef>
                </a:pPr>
                <a:r>
                  <a:rPr lang="en-US" sz="1600" b="1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Continue</a:t>
                </a:r>
                <a:r>
                  <a:rPr lang="en-US" sz="16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until | </a:t>
                </a:r>
                <a:r>
                  <a:rPr lang="en-US" sz="1600" i="1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</a:t>
                </a:r>
                <a:r>
                  <a:rPr lang="en-US" sz="16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 </m:t>
                    </m:r>
                  </m:oMath>
                </a14:m>
                <a:r>
                  <a:rPr lang="en-US" sz="1600" i="1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</a:t>
                </a:r>
                <a:r>
                  <a:rPr lang="en-US" sz="16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– </a:t>
                </a:r>
                <a:r>
                  <a:rPr lang="en-US" sz="1600" i="1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 |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≤</m:t>
                    </m:r>
                  </m:oMath>
                </a14:m>
                <a:r>
                  <a:rPr lang="en-US" sz="1600" i="1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epsilon</a:t>
                </a:r>
                <a:r>
                  <a:rPr lang="en-US" sz="16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US" sz="20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D373CA6B-C7DD-CD4E-93AE-329BFF1E82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858" y="4643824"/>
                <a:ext cx="4572000" cy="352019"/>
              </a:xfrm>
              <a:prstGeom prst="rect">
                <a:avLst/>
              </a:prstGeom>
              <a:blipFill>
                <a:blip r:embed="rId2"/>
                <a:stretch>
                  <a:fillRect l="-831" b="-206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1A2D1E8D-7683-FE40-A024-7023C6E7E3F5}"/>
                  </a:ext>
                </a:extLst>
              </p:cNvPr>
              <p:cNvSpPr/>
              <p:nvPr/>
            </p:nvSpPr>
            <p:spPr>
              <a:xfrm>
                <a:off x="3375751" y="1469408"/>
                <a:ext cx="2411729" cy="3520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ts val="2160"/>
                  </a:lnSpc>
                  <a:spcBef>
                    <a:spcPts val="1200"/>
                  </a:spcBef>
                </a:pPr>
                <a:r>
                  <a:rPr lang="en-US" sz="16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| </a:t>
                </a:r>
                <a:r>
                  <a:rPr lang="en-US" sz="1600" i="1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</a:t>
                </a:r>
                <a:r>
                  <a:rPr lang="en-US" sz="16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 </m:t>
                    </m:r>
                  </m:oMath>
                </a14:m>
                <a:r>
                  <a:rPr lang="en-US" sz="1600" i="1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</a:t>
                </a:r>
                <a:r>
                  <a:rPr lang="en-US" sz="16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– </a:t>
                </a:r>
                <a:r>
                  <a:rPr lang="en-US" sz="1600" i="1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 |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≤</m:t>
                    </m:r>
                  </m:oMath>
                </a14:m>
                <a:r>
                  <a:rPr lang="en-US" sz="1600" i="1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epsilon </a:t>
                </a:r>
                <a:r>
                  <a:rPr lang="en-US" sz="1600" b="1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?</a:t>
                </a:r>
                <a:r>
                  <a:rPr lang="en-US" sz="16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US" sz="20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1A2D1E8D-7683-FE40-A024-7023C6E7E3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5751" y="1469408"/>
                <a:ext cx="2411729" cy="352019"/>
              </a:xfrm>
              <a:prstGeom prst="rect">
                <a:avLst/>
              </a:prstGeom>
              <a:blipFill>
                <a:blip r:embed="rId3"/>
                <a:stretch>
                  <a:fillRect l="-1047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1F0A9BA0-5AB2-E647-9DB3-B8713CF4C032}"/>
                  </a:ext>
                </a:extLst>
              </p:cNvPr>
              <p:cNvSpPr/>
              <p:nvPr/>
            </p:nvSpPr>
            <p:spPr>
              <a:xfrm>
                <a:off x="3419960" y="2772267"/>
                <a:ext cx="2411729" cy="3520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ts val="2160"/>
                  </a:lnSpc>
                  <a:spcBef>
                    <a:spcPts val="1200"/>
                  </a:spcBef>
                </a:pPr>
                <a:r>
                  <a:rPr lang="en-US" sz="16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| </a:t>
                </a:r>
                <a:r>
                  <a:rPr lang="en-US" sz="1600" i="1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</a:t>
                </a:r>
                <a:r>
                  <a:rPr lang="en-US" sz="16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 </m:t>
                    </m:r>
                  </m:oMath>
                </a14:m>
                <a:r>
                  <a:rPr lang="en-US" sz="1600" i="1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</a:t>
                </a:r>
                <a:r>
                  <a:rPr lang="en-US" sz="16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– </a:t>
                </a:r>
                <a:r>
                  <a:rPr lang="en-US" sz="1600" i="1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 |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≤</m:t>
                    </m:r>
                  </m:oMath>
                </a14:m>
                <a:r>
                  <a:rPr lang="en-US" sz="1600" i="1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epsilon </a:t>
                </a:r>
                <a:r>
                  <a:rPr lang="en-US" sz="1600" b="1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?</a:t>
                </a:r>
                <a:r>
                  <a:rPr lang="en-US" sz="16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US" sz="20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1F0A9BA0-5AB2-E647-9DB3-B8713CF4C0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9960" y="2772267"/>
                <a:ext cx="2411729" cy="352019"/>
              </a:xfrm>
              <a:prstGeom prst="rect">
                <a:avLst/>
              </a:prstGeom>
              <a:blipFill>
                <a:blip r:embed="rId4"/>
                <a:stretch>
                  <a:fillRect l="-1571" b="-206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F3CDB0C4-294F-BF4A-8D3F-17D7F2FDD324}"/>
                  </a:ext>
                </a:extLst>
              </p:cNvPr>
              <p:cNvSpPr/>
              <p:nvPr/>
            </p:nvSpPr>
            <p:spPr>
              <a:xfrm>
                <a:off x="3461415" y="3805971"/>
                <a:ext cx="2411729" cy="3520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ts val="2160"/>
                  </a:lnSpc>
                  <a:spcBef>
                    <a:spcPts val="1200"/>
                  </a:spcBef>
                </a:pPr>
                <a:r>
                  <a:rPr lang="en-US" sz="16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| </a:t>
                </a:r>
                <a:r>
                  <a:rPr lang="en-US" sz="1600" i="1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</a:t>
                </a:r>
                <a:r>
                  <a:rPr lang="en-US" sz="16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 </m:t>
                    </m:r>
                  </m:oMath>
                </a14:m>
                <a:r>
                  <a:rPr lang="en-US" sz="1600" i="1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</a:t>
                </a:r>
                <a:r>
                  <a:rPr lang="en-US" sz="16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– </a:t>
                </a:r>
                <a:r>
                  <a:rPr lang="en-US" sz="1600" i="1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 |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≤</m:t>
                    </m:r>
                  </m:oMath>
                </a14:m>
                <a:r>
                  <a:rPr lang="en-US" sz="1600" i="1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epsilon </a:t>
                </a:r>
                <a:r>
                  <a:rPr lang="en-US" sz="1600" b="1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?</a:t>
                </a:r>
                <a:r>
                  <a:rPr lang="en-US" sz="16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US" sz="20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F3CDB0C4-294F-BF4A-8D3F-17D7F2FDD3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1415" y="3805971"/>
                <a:ext cx="2411729" cy="352019"/>
              </a:xfrm>
              <a:prstGeom prst="rect">
                <a:avLst/>
              </a:prstGeom>
              <a:blipFill>
                <a:blip r:embed="rId5"/>
                <a:stretch>
                  <a:fillRect l="-1047" b="-241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3">
                <a:extLst>
                  <a:ext uri="{FF2B5EF4-FFF2-40B4-BE49-F238E27FC236}">
                    <a16:creationId xmlns:a16="http://schemas.microsoft.com/office/drawing/2014/main" id="{F8A9FF26-B34F-E6C6-4FC0-755BD548E06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85860" y="676509"/>
                <a:ext cx="6628172" cy="40151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lnSpc>
                    <a:spcPts val="26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3399"/>
                  </a:buClr>
                  <a:buSzPct val="50000"/>
                  <a:buFont typeface="Monotype Sorts" charset="2"/>
                  <a:defRPr kumimoji="1" sz="2800">
                    <a:solidFill>
                      <a:srgbClr val="003399"/>
                    </a:solidFill>
                    <a:latin typeface="+mn-lt"/>
                    <a:ea typeface="ＭＳ Ｐゴシック" charset="-128"/>
                    <a:cs typeface="ＭＳ Ｐゴシック" charset="-128"/>
                  </a:defRPr>
                </a:lvl1pPr>
                <a:lvl2pPr marL="346075" indent="-231775" algn="l" rtl="0" eaLnBrk="0" fontAlgn="base" hangingPunct="0">
                  <a:lnSpc>
                    <a:spcPts val="26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SzPct val="50000"/>
                  <a:buFont typeface="Monotype Sorts" charset="2"/>
                  <a:buChar char="n"/>
                  <a:defRPr kumimoji="1" sz="2400">
                    <a:solidFill>
                      <a:schemeClr val="tx1"/>
                    </a:solidFill>
                    <a:latin typeface="+mn-lt"/>
                    <a:ea typeface="ＭＳ Ｐゴシック" charset="-128"/>
                  </a:defRPr>
                </a:lvl2pPr>
                <a:lvl3pPr marL="627063" indent="-166688" algn="l" rtl="0" eaLnBrk="0" fontAlgn="base" hangingPunct="0">
                  <a:lnSpc>
                    <a:spcPts val="26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SzPct val="80000"/>
                  <a:buChar char="–"/>
                  <a:defRPr kumimoji="1" sz="2000">
                    <a:solidFill>
                      <a:schemeClr val="tx1"/>
                    </a:solidFill>
                    <a:latin typeface="+mn-lt"/>
                    <a:ea typeface="ＭＳ Ｐゴシック" charset="-128"/>
                  </a:defRPr>
                </a:lvl3pPr>
                <a:lvl4pPr marL="1147763" indent="-404813" algn="l" rtl="0" eaLnBrk="0" fontAlgn="base" hangingPunct="0">
                  <a:lnSpc>
                    <a:spcPts val="26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charset="2"/>
                  <a:buChar char="!"/>
                  <a:defRPr kumimoji="1" sz="1800">
                    <a:solidFill>
                      <a:schemeClr val="tx1"/>
                    </a:solidFill>
                    <a:latin typeface="+mn-lt"/>
                    <a:ea typeface="ＭＳ Ｐゴシック" charset="-128"/>
                  </a:defRPr>
                </a:lvl4pPr>
                <a:lvl5pPr marL="1539875" indent="-169863" algn="l" rtl="0" eaLnBrk="0" fontAlgn="base" hangingPunct="0">
                  <a:lnSpc>
                    <a:spcPts val="26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–"/>
                  <a:defRPr kumimoji="1" sz="1800">
                    <a:solidFill>
                      <a:schemeClr val="tx1"/>
                    </a:solidFill>
                    <a:latin typeface="+mn-lt"/>
                    <a:ea typeface="ＭＳ Ｐゴシック" charset="-128"/>
                  </a:defRPr>
                </a:lvl5pPr>
                <a:lvl6pPr marL="1997075" indent="-169863" algn="l" rtl="0" eaLnBrk="0" fontAlgn="base" hangingPunct="0">
                  <a:lnSpc>
                    <a:spcPts val="26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–"/>
                  <a:defRPr kumimoji="1" sz="1800">
                    <a:solidFill>
                      <a:schemeClr val="tx1"/>
                    </a:solidFill>
                    <a:latin typeface="+mn-lt"/>
                    <a:ea typeface="ＭＳ Ｐゴシック" charset="-128"/>
                  </a:defRPr>
                </a:lvl6pPr>
                <a:lvl7pPr marL="2454275" indent="-169863" algn="l" rtl="0" eaLnBrk="0" fontAlgn="base" hangingPunct="0">
                  <a:lnSpc>
                    <a:spcPts val="26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–"/>
                  <a:defRPr kumimoji="1" sz="1800">
                    <a:solidFill>
                      <a:schemeClr val="tx1"/>
                    </a:solidFill>
                    <a:latin typeface="+mn-lt"/>
                    <a:ea typeface="ＭＳ Ｐゴシック" charset="-128"/>
                  </a:defRPr>
                </a:lvl7pPr>
                <a:lvl8pPr marL="2911475" indent="-169863" algn="l" rtl="0" eaLnBrk="0" fontAlgn="base" hangingPunct="0">
                  <a:lnSpc>
                    <a:spcPts val="26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–"/>
                  <a:defRPr kumimoji="1" sz="1800">
                    <a:solidFill>
                      <a:schemeClr val="tx1"/>
                    </a:solidFill>
                    <a:latin typeface="+mn-lt"/>
                    <a:ea typeface="ＭＳ Ｐゴシック" charset="-128"/>
                  </a:defRPr>
                </a:lvl8pPr>
                <a:lvl9pPr marL="3368675" indent="-169863" algn="l" rtl="0" eaLnBrk="0" fontAlgn="base" hangingPunct="0">
                  <a:lnSpc>
                    <a:spcPts val="26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–"/>
                  <a:defRPr kumimoji="1" sz="1800">
                    <a:solidFill>
                      <a:schemeClr val="tx1"/>
                    </a:solidFill>
                    <a:latin typeface="+mn-lt"/>
                    <a:ea typeface="ＭＳ Ｐゴシック" charset="-128"/>
                  </a:defRPr>
                </a:lvl9pPr>
              </a:lstStyle>
              <a:p>
                <a:pPr>
                  <a:lnSpc>
                    <a:spcPts val="2160"/>
                  </a:lnSpc>
                  <a:spcBef>
                    <a:spcPts val="1200"/>
                  </a:spcBef>
                </a:pPr>
                <a:r>
                  <a:rPr lang="en-US" sz="1800" u="sng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Task</a:t>
                </a:r>
                <a:r>
                  <a:rPr lang="en-US" sz="18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 Calculate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radPr>
                      <m:deg/>
                      <m:e>
                        <m:r>
                          <a:rPr lang="en-US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</m:rad>
                    <m:r>
                      <a:rPr lang="en-US" sz="1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sz="18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for </a:t>
                </a:r>
                <a:r>
                  <a:rPr lang="en-US" sz="1800" i="1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sz="8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&gt;</a:t>
                </a:r>
                <a:r>
                  <a:rPr lang="en-US" sz="8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endParaRPr lang="en-US" sz="2400" i="1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Rectangle 3">
                <a:extLst>
                  <a:ext uri="{FF2B5EF4-FFF2-40B4-BE49-F238E27FC236}">
                    <a16:creationId xmlns:a16="http://schemas.microsoft.com/office/drawing/2014/main" id="{F8A9FF26-B34F-E6C6-4FC0-755BD548E0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85860" y="676509"/>
                <a:ext cx="6628172" cy="401511"/>
              </a:xfrm>
              <a:prstGeom prst="rect">
                <a:avLst/>
              </a:prstGeom>
              <a:blipFill>
                <a:blip r:embed="rId6"/>
                <a:stretch>
                  <a:fillRect l="-765" t="-6250" b="-15625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98600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" grpId="0"/>
      <p:bldP spid="47" grpId="0"/>
      <p:bldP spid="41" grpId="0"/>
      <p:bldP spid="42" grpId="0"/>
      <p:bldP spid="44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53B6A3D-0C8D-D2F6-F71C-92948D850E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747389"/>
            <a:ext cx="5127134" cy="5441390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08000" tIns="72000" rIns="0" bIns="0" anchor="t" anchorCtr="0"/>
          <a:lstStyle/>
          <a:p>
            <a:pPr>
              <a:lnSpc>
                <a:spcPts val="1640"/>
              </a:lnSpc>
            </a:pPr>
            <a:r>
              <a:rPr lang="en-US" sz="1200" dirty="0">
                <a:latin typeface="Consolas"/>
                <a:ea typeface="Consolas"/>
                <a:cs typeface="Consolas"/>
              </a:rPr>
              <a:t>public class MyMath {</a:t>
            </a:r>
          </a:p>
          <a:p>
            <a:pPr>
              <a:lnSpc>
                <a:spcPts val="1640"/>
              </a:lnSpc>
            </a:pPr>
            <a:r>
              <a:rPr lang="en-US" sz="1200" dirty="0">
                <a:latin typeface="Consolas"/>
                <a:ea typeface="Consolas"/>
                <a:cs typeface="Consolas"/>
              </a:rPr>
              <a:t>    public static void main(String args[]) {</a:t>
            </a:r>
          </a:p>
          <a:p>
            <a:pPr>
              <a:lnSpc>
                <a:spcPts val="1640"/>
              </a:lnSpc>
            </a:pPr>
            <a:r>
              <a:rPr lang="en-US" sz="1200" dirty="0">
                <a:latin typeface="Consolas"/>
                <a:ea typeface="Consolas"/>
                <a:cs typeface="Consolas"/>
              </a:rPr>
              <a:t>        ...	    </a:t>
            </a:r>
          </a:p>
          <a:p>
            <a:pPr>
              <a:lnSpc>
                <a:spcPts val="1640"/>
              </a:lnSpc>
            </a:pPr>
            <a:r>
              <a:rPr lang="en-US" sz="1200" dirty="0">
                <a:latin typeface="Consolas"/>
                <a:ea typeface="Consolas"/>
                <a:cs typeface="Consolas"/>
              </a:rPr>
              <a:t>        double d = hypot(2,1,5,4);</a:t>
            </a:r>
          </a:p>
          <a:p>
            <a:r>
              <a:rPr lang="en-US" sz="1200" dirty="0">
                <a:latin typeface="Consolas"/>
                <a:ea typeface="Consolas"/>
                <a:cs typeface="Consolas"/>
              </a:rPr>
              <a:t>        system.Out.</a:t>
            </a:r>
            <a:r>
              <a:rPr lang="en-US" sz="1200">
                <a:latin typeface="Consolas"/>
                <a:ea typeface="Consolas"/>
                <a:cs typeface="Consolas"/>
              </a:rPr>
              <a:t>println</a:t>
            </a:r>
            <a:r>
              <a:rPr lang="en-US" sz="1200" dirty="0">
                <a:latin typeface="Consolas"/>
                <a:ea typeface="Consolas"/>
                <a:cs typeface="Consolas"/>
              </a:rPr>
              <a:t>(d);</a:t>
            </a:r>
          </a:p>
          <a:p>
            <a:pPr>
              <a:lnSpc>
                <a:spcPts val="1640"/>
              </a:lnSpc>
            </a:pPr>
            <a:r>
              <a:rPr lang="en-US" sz="1200" dirty="0">
                <a:latin typeface="Consolas"/>
                <a:ea typeface="Consolas"/>
                <a:cs typeface="Consolas"/>
              </a:rPr>
              <a:t>    }</a:t>
            </a:r>
          </a:p>
          <a:p>
            <a:pPr>
              <a:lnSpc>
                <a:spcPts val="1640"/>
              </a:lnSpc>
            </a:pPr>
            <a:r>
              <a:rPr lang="en-US" sz="1200" dirty="0">
                <a:latin typeface="Consolas" charset="0"/>
                <a:cs typeface="Consolas" charset="0"/>
              </a:rPr>
              <a:t>	</a:t>
            </a:r>
          </a:p>
          <a:p>
            <a:pPr>
              <a:spcBef>
                <a:spcPts val="8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 public static double hypot(double x1, double y1,</a:t>
            </a:r>
          </a:p>
          <a:p>
            <a:pPr>
              <a:lnSpc>
                <a:spcPts val="1640"/>
              </a:lnSpc>
              <a:spcBef>
                <a:spcPts val="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                            double x2, double y2) {</a:t>
            </a:r>
          </a:p>
          <a:p>
            <a:pPr>
              <a:lnSpc>
                <a:spcPts val="1640"/>
              </a:lnSpc>
              <a:spcBef>
                <a:spcPts val="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     double dx = x2 - x1;</a:t>
            </a:r>
          </a:p>
          <a:p>
            <a:pPr>
              <a:lnSpc>
                <a:spcPts val="1640"/>
              </a:lnSpc>
              <a:spcBef>
                <a:spcPts val="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     double dy = y2 - y1;</a:t>
            </a:r>
          </a:p>
          <a:p>
            <a:pPr>
              <a:lnSpc>
                <a:spcPts val="1640"/>
              </a:lnSpc>
              <a:spcBef>
                <a:spcPts val="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     return sqrt(dx*dx + dy*dy);</a:t>
            </a:r>
          </a:p>
          <a:p>
            <a:pPr>
              <a:lnSpc>
                <a:spcPts val="1640"/>
              </a:lnSpc>
              <a:spcBef>
                <a:spcPts val="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 }</a:t>
            </a:r>
          </a:p>
          <a:p>
            <a:pPr>
              <a:lnSpc>
                <a:spcPts val="1640"/>
              </a:lnSpc>
              <a:spcBef>
                <a:spcPts val="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endParaRPr lang="en-IL" sz="12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spcBef>
                <a:spcPts val="80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 public static double sqrt(double x) {</a:t>
            </a:r>
          </a:p>
          <a:p>
            <a:pPr>
              <a:spcBef>
                <a:spcPts val="20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     double epsilon = 0.01;</a:t>
            </a:r>
          </a:p>
          <a:p>
            <a:pPr>
              <a:spcBef>
                <a:spcPts val="20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     double g = x;</a:t>
            </a:r>
          </a:p>
          <a:p>
            <a:pPr>
              <a:spcBef>
                <a:spcPts val="20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     while (Math.abs(g * g - x) &gt; epsilon) {</a:t>
            </a:r>
          </a:p>
          <a:p>
            <a:pPr>
              <a:spcBef>
                <a:spcPts val="20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         g = g - (g * g - x) / (2 * g);</a:t>
            </a:r>
          </a:p>
          <a:p>
            <a:pPr>
              <a:spcBef>
                <a:spcPts val="200"/>
              </a:spcBef>
            </a:pPr>
            <a:r>
              <a:rPr lang="en-IL" sz="1200">
                <a:latin typeface="Consolas" panose="020B0609020204030204" pitchFamily="49" charset="0"/>
                <a:cs typeface="Consolas" panose="020B0609020204030204" pitchFamily="49" charset="0"/>
              </a:rPr>
              <a:t>        }</a:t>
            </a:r>
          </a:p>
          <a:p>
            <a:pPr>
              <a:spcBef>
                <a:spcPts val="20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     return g;</a:t>
            </a:r>
          </a:p>
          <a:p>
            <a:pPr>
              <a:spcBef>
                <a:spcPts val="200"/>
              </a:spcBef>
            </a:pPr>
            <a:r>
              <a:rPr lang="en-IL" sz="120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pPr>
              <a:spcBef>
                <a:spcPts val="500"/>
              </a:spcBef>
            </a:pPr>
            <a:r>
              <a:rPr lang="en-IL" sz="1200">
                <a:latin typeface="Consolas" panose="020B0609020204030204" pitchFamily="49" charset="0"/>
                <a:ea typeface="Consolas"/>
                <a:cs typeface="Consolas" panose="020B0609020204030204" pitchFamily="49" charset="0"/>
              </a:rPr>
              <a:t>    ...</a:t>
            </a:r>
            <a:endParaRPr lang="en-US" sz="1200" dirty="0">
              <a:latin typeface="Consolas"/>
              <a:ea typeface="Consolas"/>
              <a:cs typeface="Consolas"/>
            </a:endParaRPr>
          </a:p>
          <a:p>
            <a:pPr>
              <a:lnSpc>
                <a:spcPts val="1640"/>
              </a:lnSpc>
              <a:spcBef>
                <a:spcPts val="600"/>
              </a:spcBef>
            </a:pPr>
            <a:r>
              <a:rPr lang="en-US" sz="1200" dirty="0">
                <a:latin typeface="Consolas" charset="0"/>
                <a:cs typeface="Consolas" charset="0"/>
              </a:rPr>
              <a:t>}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dirty="0"/>
              <a:t>Function call and return: simulation</a:t>
            </a:r>
            <a:endParaRPr kumimoji="0" lang="en-US" sz="1600" dirty="0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3062160" y="5615819"/>
            <a:ext cx="2108349" cy="769293"/>
          </a:xfrm>
          <a:prstGeom prst="rect">
            <a:avLst/>
          </a:prstGeom>
          <a:solidFill>
            <a:schemeClr val="bg1">
              <a:lumMod val="95000"/>
            </a:schemeClr>
          </a:solidFill>
          <a:ln w="15875">
            <a:solidFill>
              <a:schemeClr val="tx1">
                <a:alpha val="2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lIns="182880" tIns="0" rIns="182880" bIns="91440" anchor="t" anchorCtr="0">
            <a:prstTxWarp prst="textNoShape">
              <a:avLst/>
            </a:prstTxWarp>
            <a:noAutofit/>
          </a:bodyPr>
          <a:lstStyle/>
          <a:p>
            <a:pPr>
              <a:lnSpc>
                <a:spcPts val="2940"/>
              </a:lnSpc>
            </a:pPr>
            <a:r>
              <a:rPr lang="en-US" sz="1200" b="1" dirty="0">
                <a:solidFill>
                  <a:srgbClr val="000000"/>
                </a:solidFill>
                <a:latin typeface="Menlo"/>
                <a:ea typeface="Menlo"/>
                <a:cs typeface="Menlo"/>
              </a:rPr>
              <a:t>% java MyMath</a:t>
            </a:r>
          </a:p>
          <a:p>
            <a:pPr>
              <a:lnSpc>
                <a:spcPts val="2940"/>
              </a:lnSpc>
            </a:pPr>
            <a:r>
              <a:rPr lang="en-US" sz="1200" dirty="0">
                <a:solidFill>
                  <a:srgbClr val="000000"/>
                </a:solidFill>
                <a:latin typeface="Menlo"/>
                <a:ea typeface="Menlo"/>
                <a:cs typeface="Menlo"/>
              </a:rPr>
              <a:t>4.242642472890547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-403412" y="389964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0" name="Oval 19"/>
          <p:cNvSpPr/>
          <p:nvPr/>
        </p:nvSpPr>
        <p:spPr bwMode="auto">
          <a:xfrm>
            <a:off x="3631074" y="1421187"/>
            <a:ext cx="303299" cy="265365"/>
          </a:xfrm>
          <a:prstGeom prst="ellipse">
            <a:avLst/>
          </a:prstGeom>
          <a:solidFill>
            <a:srgbClr val="000090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dirty="0">
                <a:solidFill>
                  <a:schemeClr val="bg1"/>
                </a:solidFill>
                <a:ea typeface="ＭＳ Ｐゴシック" charset="-128"/>
                <a:cs typeface="ＭＳ Ｐゴシック" charset="-128"/>
              </a:rPr>
              <a:t>2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omic Sans MS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1" name="Oval 20"/>
          <p:cNvSpPr/>
          <p:nvPr/>
        </p:nvSpPr>
        <p:spPr bwMode="auto">
          <a:xfrm>
            <a:off x="2041421" y="3362325"/>
            <a:ext cx="303299" cy="265365"/>
          </a:xfrm>
          <a:prstGeom prst="ellipse">
            <a:avLst/>
          </a:prstGeom>
          <a:solidFill>
            <a:srgbClr val="000090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dirty="0">
                <a:solidFill>
                  <a:schemeClr val="bg1"/>
                </a:solidFill>
                <a:ea typeface="ＭＳ Ｐゴシック" charset="-128"/>
                <a:cs typeface="ＭＳ Ｐゴシック" charset="-128"/>
              </a:rPr>
              <a:t>3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omic Sans MS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5" name="Rectangle 3">
            <a:extLst>
              <a:ext uri="{FF2B5EF4-FFF2-40B4-BE49-F238E27FC236}">
                <a16:creationId xmlns:a16="http://schemas.microsoft.com/office/drawing/2014/main" id="{1A8412CB-D4BD-5C43-BD98-188A9FF941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40896" y="773159"/>
            <a:ext cx="3302573" cy="5709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rgbClr val="003399"/>
              </a:buClr>
              <a:buSzPct val="50000"/>
              <a:buFont typeface="Monotype Sorts" charset="2"/>
              <a:defRPr kumimoji="1" sz="2800">
                <a:solidFill>
                  <a:srgbClr val="003399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346075" indent="-231775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627063" indent="-166688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0000"/>
              <a:buChar char="–"/>
              <a:defRPr kumimoji="1" sz="20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147763" indent="-40481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charset="2"/>
              <a:buChar char="!"/>
              <a:defRPr kumimoji="1" sz="1800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15398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 sz="1800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19970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 sz="1800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4542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 sz="1800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29114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 sz="1800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3686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 sz="1800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 marL="12700" indent="-12700">
              <a:lnSpc>
                <a:spcPct val="100000"/>
              </a:lnSpc>
              <a:spcBef>
                <a:spcPts val="1200"/>
              </a:spcBef>
            </a:pPr>
            <a:r>
              <a:rPr lang="en-US" sz="1400" dirty="0">
                <a:solidFill>
                  <a:schemeClr val="tx1"/>
                </a:solidFill>
                <a:latin typeface="Times New Roman"/>
                <a:cs typeface="Times New Roman"/>
              </a:rPr>
              <a:t>1:</a:t>
            </a:r>
            <a:r>
              <a:rPr lang="en-US" sz="1600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US" sz="1200" dirty="0">
                <a:solidFill>
                  <a:schemeClr val="tx1"/>
                </a:solidFill>
                <a:latin typeface="Consolas"/>
                <a:cs typeface="Consolas"/>
              </a:rPr>
              <a:t>MyMath.main</a:t>
            </a:r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chemeClr val="tx1"/>
                </a:solidFill>
                <a:latin typeface="Times New Roman"/>
                <a:cs typeface="Times New Roman"/>
              </a:rPr>
              <a:t>starts running</a:t>
            </a:r>
            <a:endParaRPr lang="en-US" sz="1400" dirty="0">
              <a:solidFill>
                <a:schemeClr val="tx1"/>
              </a:solidFill>
              <a:latin typeface="Consolas"/>
              <a:cs typeface="Consolas"/>
            </a:endParaRPr>
          </a:p>
          <a:p>
            <a:pPr marL="12700" indent="-12700">
              <a:lnSpc>
                <a:spcPct val="100000"/>
              </a:lnSpc>
              <a:spcBef>
                <a:spcPts val="1800"/>
              </a:spcBef>
            </a:pPr>
            <a:r>
              <a:rPr lang="en-US" sz="1400" dirty="0">
                <a:solidFill>
                  <a:schemeClr val="tx1"/>
                </a:solidFill>
                <a:latin typeface="Times New Roman"/>
                <a:cs typeface="Times New Roman"/>
              </a:rPr>
              <a:t>2:</a:t>
            </a:r>
            <a:r>
              <a:rPr lang="en-US" sz="1600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en-US" sz="1600" dirty="0">
                <a:solidFill>
                  <a:schemeClr val="tx1"/>
                </a:solidFill>
                <a:latin typeface="Times New Roman"/>
                <a:cs typeface="Times New Roman"/>
              </a:rPr>
              <a:t> calls </a:t>
            </a:r>
            <a:r>
              <a:rPr lang="en-US" sz="1200" dirty="0">
                <a:solidFill>
                  <a:schemeClr val="tx1"/>
                </a:solidFill>
                <a:latin typeface="Consolas"/>
                <a:cs typeface="Consolas"/>
              </a:rPr>
              <a:t>hypot</a:t>
            </a:r>
            <a:endParaRPr lang="en-US" sz="1600" dirty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marL="12700" indent="-12700">
              <a:lnSpc>
                <a:spcPct val="100000"/>
              </a:lnSpc>
              <a:spcBef>
                <a:spcPts val="600"/>
              </a:spcBef>
            </a:pPr>
            <a:r>
              <a:rPr lang="en-US" sz="1200" dirty="0">
                <a:solidFill>
                  <a:schemeClr val="tx1"/>
                </a:solidFill>
                <a:latin typeface="Consolas"/>
                <a:cs typeface="Consolas"/>
              </a:rPr>
              <a:t>   main</a:t>
            </a:r>
            <a:r>
              <a:rPr lang="en-US" sz="1400" dirty="0">
                <a:solidFill>
                  <a:schemeClr val="tx1"/>
                </a:solidFill>
                <a:latin typeface="Times New Roman"/>
                <a:cs typeface="Times New Roman"/>
              </a:rPr>
              <a:t> suspends its execution,</a:t>
            </a:r>
            <a:br>
              <a:rPr lang="en-US" sz="1600" dirty="0">
                <a:solidFill>
                  <a:schemeClr val="tx1"/>
                </a:solidFill>
                <a:latin typeface="Times New Roman"/>
                <a:cs typeface="Times New Roman"/>
              </a:rPr>
            </a:br>
            <a:r>
              <a:rPr lang="en-US" sz="1600" dirty="0">
                <a:solidFill>
                  <a:schemeClr val="tx1"/>
                </a:solidFill>
                <a:latin typeface="Times New Roman"/>
                <a:cs typeface="Times New Roman"/>
              </a:rPr>
              <a:t>     </a:t>
            </a:r>
            <a:r>
              <a:rPr lang="en-US" sz="1200" dirty="0">
                <a:solidFill>
                  <a:schemeClr val="tx1"/>
                </a:solidFill>
                <a:latin typeface="Consolas"/>
                <a:cs typeface="Consolas"/>
              </a:rPr>
              <a:t>hypot</a:t>
            </a:r>
            <a:r>
              <a:rPr lang="en-US" sz="1400" dirty="0">
                <a:solidFill>
                  <a:schemeClr val="tx1"/>
                </a:solidFill>
                <a:latin typeface="Times New Roman"/>
                <a:cs typeface="Times New Roman"/>
              </a:rPr>
              <a:t> starts running</a:t>
            </a:r>
          </a:p>
          <a:p>
            <a:pPr marL="12700" indent="-12700">
              <a:lnSpc>
                <a:spcPct val="100000"/>
              </a:lnSpc>
              <a:spcBef>
                <a:spcPts val="1800"/>
              </a:spcBef>
            </a:pPr>
            <a:r>
              <a:rPr lang="en-US" sz="1400" dirty="0">
                <a:solidFill>
                  <a:schemeClr val="tx1"/>
                </a:solidFill>
                <a:latin typeface="Times New Roman"/>
                <a:cs typeface="Times New Roman"/>
              </a:rPr>
              <a:t>3:</a:t>
            </a:r>
            <a:r>
              <a:rPr lang="en-US" sz="1600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US" sz="1200" dirty="0">
                <a:solidFill>
                  <a:schemeClr val="tx1"/>
                </a:solidFill>
                <a:latin typeface="Consolas"/>
                <a:cs typeface="Consolas"/>
              </a:rPr>
              <a:t>hypot</a:t>
            </a:r>
            <a:r>
              <a:rPr lang="en-US" sz="1600" dirty="0">
                <a:solidFill>
                  <a:schemeClr val="tx1"/>
                </a:solidFill>
                <a:latin typeface="Times New Roman"/>
                <a:cs typeface="Times New Roman"/>
              </a:rPr>
              <a:t> calls </a:t>
            </a:r>
            <a:r>
              <a:rPr lang="en-US" sz="1200" dirty="0">
                <a:solidFill>
                  <a:schemeClr val="tx1"/>
                </a:solidFill>
                <a:latin typeface="Consolas"/>
                <a:cs typeface="Consolas"/>
              </a:rPr>
              <a:t>sqrt</a:t>
            </a:r>
          </a:p>
          <a:p>
            <a:pPr marL="12700" indent="-12700">
              <a:lnSpc>
                <a:spcPct val="100000"/>
              </a:lnSpc>
              <a:spcBef>
                <a:spcPts val="600"/>
              </a:spcBef>
            </a:pPr>
            <a:r>
              <a:rPr lang="en-US" sz="1200" dirty="0">
                <a:solidFill>
                  <a:schemeClr val="tx1"/>
                </a:solidFill>
                <a:latin typeface="Consolas"/>
                <a:cs typeface="Consolas"/>
              </a:rPr>
              <a:t>   hypot</a:t>
            </a:r>
            <a:r>
              <a:rPr lang="en-US" sz="1400" dirty="0">
                <a:solidFill>
                  <a:schemeClr val="tx1"/>
                </a:solidFill>
                <a:latin typeface="Times New Roman"/>
                <a:cs typeface="Times New Roman"/>
              </a:rPr>
              <a:t> suspends its execution,</a:t>
            </a:r>
            <a:br>
              <a:rPr lang="en-US" sz="1400" dirty="0">
                <a:solidFill>
                  <a:schemeClr val="tx1"/>
                </a:solidFill>
                <a:latin typeface="Times New Roman"/>
                <a:cs typeface="Times New Roman"/>
              </a:rPr>
            </a:br>
            <a:r>
              <a:rPr lang="en-US" sz="1600" dirty="0">
                <a:solidFill>
                  <a:schemeClr val="tx1"/>
                </a:solidFill>
                <a:latin typeface="Times New Roman"/>
                <a:cs typeface="Times New Roman"/>
              </a:rPr>
              <a:t>     </a:t>
            </a:r>
            <a:r>
              <a:rPr lang="en-US" sz="1200" dirty="0">
                <a:solidFill>
                  <a:schemeClr val="tx1"/>
                </a:solidFill>
                <a:latin typeface="Consolas"/>
                <a:cs typeface="Consolas"/>
              </a:rPr>
              <a:t>sqrt</a:t>
            </a:r>
            <a:r>
              <a:rPr lang="en-US" sz="1400" dirty="0">
                <a:solidFill>
                  <a:schemeClr val="tx1"/>
                </a:solidFill>
                <a:latin typeface="Times New Roman"/>
                <a:cs typeface="Times New Roman"/>
              </a:rPr>
              <a:t> starts running</a:t>
            </a:r>
          </a:p>
          <a:p>
            <a:pPr marL="12700" indent="-12700">
              <a:lnSpc>
                <a:spcPct val="100000"/>
              </a:lnSpc>
              <a:spcBef>
                <a:spcPts val="600"/>
              </a:spcBef>
            </a:pPr>
            <a:endParaRPr lang="en-US" sz="1400" i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 indent="-12700">
              <a:lnSpc>
                <a:spcPct val="100000"/>
              </a:lnSpc>
              <a:spcBef>
                <a:spcPts val="600"/>
              </a:spcBef>
            </a:pPr>
            <a:endParaRPr lang="en-US" sz="1400" i="1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C51CA0D1-3C49-E3B3-6F2E-44CA9D2E9F83}"/>
              </a:ext>
            </a:extLst>
          </p:cNvPr>
          <p:cNvSpPr/>
          <p:nvPr/>
        </p:nvSpPr>
        <p:spPr bwMode="auto">
          <a:xfrm>
            <a:off x="4572000" y="5731952"/>
            <a:ext cx="303299" cy="265365"/>
          </a:xfrm>
          <a:prstGeom prst="ellipse">
            <a:avLst/>
          </a:prstGeom>
          <a:solidFill>
            <a:srgbClr val="000090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200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0" lang="en-US" sz="1200" dirty="0">
                <a:solidFill>
                  <a:schemeClr val="bg1"/>
                </a:solidFill>
                <a:ea typeface="ＭＳ Ｐゴシック" charset="-128"/>
                <a:cs typeface="ＭＳ Ｐゴシック" charset="-128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8947062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53B6A3D-0C8D-D2F6-F71C-92948D850E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747389"/>
            <a:ext cx="5127134" cy="5441390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08000" tIns="72000" rIns="0" bIns="0" anchor="t" anchorCtr="0"/>
          <a:lstStyle/>
          <a:p>
            <a:pPr>
              <a:lnSpc>
                <a:spcPts val="1640"/>
              </a:lnSpc>
            </a:pPr>
            <a:r>
              <a:rPr lang="en-US" sz="1200" dirty="0">
                <a:latin typeface="Consolas"/>
                <a:ea typeface="Consolas"/>
                <a:cs typeface="Consolas"/>
              </a:rPr>
              <a:t>public class MyMath {</a:t>
            </a:r>
          </a:p>
          <a:p>
            <a:pPr>
              <a:lnSpc>
                <a:spcPts val="1640"/>
              </a:lnSpc>
            </a:pPr>
            <a:r>
              <a:rPr lang="en-US" sz="1200" dirty="0">
                <a:latin typeface="Consolas"/>
                <a:ea typeface="Consolas"/>
                <a:cs typeface="Consolas"/>
              </a:rPr>
              <a:t>    public static void main(String args[]) {</a:t>
            </a:r>
          </a:p>
          <a:p>
            <a:pPr>
              <a:lnSpc>
                <a:spcPts val="1640"/>
              </a:lnSpc>
            </a:pPr>
            <a:r>
              <a:rPr lang="en-US" sz="1200" dirty="0">
                <a:latin typeface="Consolas"/>
                <a:ea typeface="Consolas"/>
                <a:cs typeface="Consolas"/>
              </a:rPr>
              <a:t>        ...	    </a:t>
            </a:r>
          </a:p>
          <a:p>
            <a:pPr>
              <a:lnSpc>
                <a:spcPts val="1640"/>
              </a:lnSpc>
            </a:pPr>
            <a:r>
              <a:rPr lang="en-US" sz="1200" dirty="0">
                <a:latin typeface="Consolas"/>
                <a:ea typeface="Consolas"/>
                <a:cs typeface="Consolas"/>
              </a:rPr>
              <a:t>        double d = hypot(2,1,5,4);</a:t>
            </a:r>
          </a:p>
          <a:p>
            <a:r>
              <a:rPr lang="en-US" sz="1200" dirty="0">
                <a:latin typeface="Consolas"/>
                <a:ea typeface="Consolas"/>
                <a:cs typeface="Consolas"/>
              </a:rPr>
              <a:t>        system.Out.</a:t>
            </a:r>
            <a:r>
              <a:rPr lang="en-US" sz="1200">
                <a:latin typeface="Consolas"/>
                <a:ea typeface="Consolas"/>
                <a:cs typeface="Consolas"/>
              </a:rPr>
              <a:t>println</a:t>
            </a:r>
            <a:r>
              <a:rPr lang="en-US" sz="1200" dirty="0">
                <a:latin typeface="Consolas"/>
                <a:ea typeface="Consolas"/>
                <a:cs typeface="Consolas"/>
              </a:rPr>
              <a:t>(d);</a:t>
            </a:r>
          </a:p>
          <a:p>
            <a:pPr>
              <a:lnSpc>
                <a:spcPts val="1640"/>
              </a:lnSpc>
            </a:pPr>
            <a:r>
              <a:rPr lang="en-US" sz="1200" dirty="0">
                <a:latin typeface="Consolas"/>
                <a:ea typeface="Consolas"/>
                <a:cs typeface="Consolas"/>
              </a:rPr>
              <a:t>    }</a:t>
            </a:r>
          </a:p>
          <a:p>
            <a:pPr>
              <a:lnSpc>
                <a:spcPts val="1640"/>
              </a:lnSpc>
            </a:pPr>
            <a:r>
              <a:rPr lang="en-US" sz="1200" dirty="0">
                <a:latin typeface="Consolas" charset="0"/>
                <a:cs typeface="Consolas" charset="0"/>
              </a:rPr>
              <a:t>	</a:t>
            </a:r>
          </a:p>
          <a:p>
            <a:pPr>
              <a:spcBef>
                <a:spcPts val="8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 public static double hypot(double x1, double y1,</a:t>
            </a:r>
          </a:p>
          <a:p>
            <a:pPr>
              <a:lnSpc>
                <a:spcPts val="1640"/>
              </a:lnSpc>
              <a:spcBef>
                <a:spcPts val="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                            double x2, double y2) {</a:t>
            </a:r>
          </a:p>
          <a:p>
            <a:pPr>
              <a:lnSpc>
                <a:spcPts val="1640"/>
              </a:lnSpc>
              <a:spcBef>
                <a:spcPts val="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     double dx = x2 - x1;</a:t>
            </a:r>
          </a:p>
          <a:p>
            <a:pPr>
              <a:lnSpc>
                <a:spcPts val="1640"/>
              </a:lnSpc>
              <a:spcBef>
                <a:spcPts val="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     double dy = y2 - y1;</a:t>
            </a:r>
          </a:p>
          <a:p>
            <a:pPr>
              <a:lnSpc>
                <a:spcPts val="1640"/>
              </a:lnSpc>
              <a:spcBef>
                <a:spcPts val="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     return sqrt(dx*dx + dy*dy);</a:t>
            </a:r>
          </a:p>
          <a:p>
            <a:pPr>
              <a:lnSpc>
                <a:spcPts val="1640"/>
              </a:lnSpc>
              <a:spcBef>
                <a:spcPts val="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 }</a:t>
            </a:r>
          </a:p>
          <a:p>
            <a:pPr>
              <a:lnSpc>
                <a:spcPts val="1640"/>
              </a:lnSpc>
              <a:spcBef>
                <a:spcPts val="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endParaRPr lang="en-IL" sz="12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spcBef>
                <a:spcPts val="80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 public static double sqrt(double x) {</a:t>
            </a:r>
          </a:p>
          <a:p>
            <a:pPr>
              <a:spcBef>
                <a:spcPts val="20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     double epsilon = 0.01;</a:t>
            </a:r>
          </a:p>
          <a:p>
            <a:pPr>
              <a:spcBef>
                <a:spcPts val="20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     double g = x;</a:t>
            </a:r>
          </a:p>
          <a:p>
            <a:pPr>
              <a:spcBef>
                <a:spcPts val="20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     while (Math.abs(g * g - x) &gt; epsilon) {</a:t>
            </a:r>
          </a:p>
          <a:p>
            <a:pPr>
              <a:spcBef>
                <a:spcPts val="20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         g = g - (g * g - x) / (2 * g);</a:t>
            </a:r>
          </a:p>
          <a:p>
            <a:pPr>
              <a:spcBef>
                <a:spcPts val="200"/>
              </a:spcBef>
            </a:pPr>
            <a:r>
              <a:rPr lang="en-IL" sz="1200">
                <a:latin typeface="Consolas" panose="020B0609020204030204" pitchFamily="49" charset="0"/>
                <a:cs typeface="Consolas" panose="020B0609020204030204" pitchFamily="49" charset="0"/>
              </a:rPr>
              <a:t>        }</a:t>
            </a:r>
          </a:p>
          <a:p>
            <a:pPr>
              <a:spcBef>
                <a:spcPts val="20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     return g;</a:t>
            </a:r>
          </a:p>
          <a:p>
            <a:pPr>
              <a:spcBef>
                <a:spcPts val="200"/>
              </a:spcBef>
            </a:pPr>
            <a:r>
              <a:rPr lang="en-IL" sz="120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pPr>
              <a:spcBef>
                <a:spcPts val="500"/>
              </a:spcBef>
            </a:pPr>
            <a:r>
              <a:rPr lang="en-IL" sz="1200">
                <a:latin typeface="Consolas" panose="020B0609020204030204" pitchFamily="49" charset="0"/>
                <a:ea typeface="Consolas"/>
                <a:cs typeface="Consolas" panose="020B0609020204030204" pitchFamily="49" charset="0"/>
              </a:rPr>
              <a:t>    ...</a:t>
            </a:r>
            <a:endParaRPr lang="en-US" sz="1200" dirty="0">
              <a:latin typeface="Consolas"/>
              <a:ea typeface="Consolas"/>
              <a:cs typeface="Consolas"/>
            </a:endParaRPr>
          </a:p>
          <a:p>
            <a:pPr>
              <a:lnSpc>
                <a:spcPts val="1640"/>
              </a:lnSpc>
              <a:spcBef>
                <a:spcPts val="600"/>
              </a:spcBef>
            </a:pPr>
            <a:r>
              <a:rPr lang="en-US" sz="1200" dirty="0">
                <a:latin typeface="Consolas" charset="0"/>
                <a:cs typeface="Consolas" charset="0"/>
              </a:rPr>
              <a:t>}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dirty="0"/>
              <a:t>Function call and return: simulation</a:t>
            </a:r>
            <a:endParaRPr kumimoji="0" lang="en-US" sz="1600" dirty="0"/>
          </a:p>
        </p:txBody>
      </p:sp>
      <p:sp>
        <p:nvSpPr>
          <p:cNvPr id="13" name="Oval 12"/>
          <p:cNvSpPr/>
          <p:nvPr/>
        </p:nvSpPr>
        <p:spPr bwMode="auto">
          <a:xfrm>
            <a:off x="1036160" y="5021040"/>
            <a:ext cx="303299" cy="265365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dirty="0">
                <a:solidFill>
                  <a:schemeClr val="bg1"/>
                </a:solidFill>
                <a:ea typeface="ＭＳ Ｐゴシック" charset="-128"/>
                <a:cs typeface="ＭＳ Ｐゴシック" charset="-128"/>
              </a:rPr>
              <a:t>4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omic Sans MS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4" name="Oval 13"/>
          <p:cNvSpPr/>
          <p:nvPr/>
        </p:nvSpPr>
        <p:spPr bwMode="auto">
          <a:xfrm>
            <a:off x="1036160" y="3071559"/>
            <a:ext cx="303299" cy="265365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dirty="0">
                <a:solidFill>
                  <a:schemeClr val="bg1"/>
                </a:solidFill>
                <a:ea typeface="ＭＳ Ｐゴシック" charset="-128"/>
                <a:cs typeface="ＭＳ Ｐゴシック" charset="-128"/>
              </a:rPr>
              <a:t>5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omic Sans MS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7" name="Oval 16"/>
          <p:cNvSpPr/>
          <p:nvPr/>
        </p:nvSpPr>
        <p:spPr bwMode="auto">
          <a:xfrm>
            <a:off x="1036159" y="1571595"/>
            <a:ext cx="303299" cy="265365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dirty="0">
                <a:solidFill>
                  <a:schemeClr val="bg1"/>
                </a:solidFill>
                <a:ea typeface="ＭＳ Ｐゴシック" charset="-128"/>
                <a:cs typeface="ＭＳ Ｐゴシック" charset="-128"/>
              </a:rPr>
              <a:t>6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omic Sans MS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3062160" y="5615819"/>
            <a:ext cx="2108349" cy="769293"/>
          </a:xfrm>
          <a:prstGeom prst="rect">
            <a:avLst/>
          </a:prstGeom>
          <a:solidFill>
            <a:schemeClr val="bg1">
              <a:lumMod val="95000"/>
            </a:schemeClr>
          </a:solidFill>
          <a:ln w="15875">
            <a:solidFill>
              <a:schemeClr val="tx1">
                <a:alpha val="2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lIns="182880" tIns="0" rIns="182880" bIns="91440" anchor="t" anchorCtr="0">
            <a:prstTxWarp prst="textNoShape">
              <a:avLst/>
            </a:prstTxWarp>
            <a:noAutofit/>
          </a:bodyPr>
          <a:lstStyle/>
          <a:p>
            <a:pPr>
              <a:lnSpc>
                <a:spcPts val="2940"/>
              </a:lnSpc>
            </a:pPr>
            <a:r>
              <a:rPr lang="en-US" sz="1200" b="1" dirty="0">
                <a:solidFill>
                  <a:srgbClr val="000000"/>
                </a:solidFill>
                <a:latin typeface="Menlo"/>
                <a:ea typeface="Menlo"/>
                <a:cs typeface="Menlo"/>
              </a:rPr>
              <a:t>% java MyMath</a:t>
            </a:r>
          </a:p>
          <a:p>
            <a:pPr>
              <a:lnSpc>
                <a:spcPts val="2940"/>
              </a:lnSpc>
            </a:pPr>
            <a:r>
              <a:rPr lang="en-US" sz="1200" dirty="0">
                <a:solidFill>
                  <a:srgbClr val="000000"/>
                </a:solidFill>
                <a:latin typeface="Menlo"/>
                <a:ea typeface="Menlo"/>
                <a:cs typeface="Menlo"/>
              </a:rPr>
              <a:t>4.242642472890547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-403412" y="389964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0" name="Oval 19"/>
          <p:cNvSpPr/>
          <p:nvPr/>
        </p:nvSpPr>
        <p:spPr bwMode="auto">
          <a:xfrm>
            <a:off x="3631074" y="1421187"/>
            <a:ext cx="303299" cy="265365"/>
          </a:xfrm>
          <a:prstGeom prst="ellipse">
            <a:avLst/>
          </a:prstGeom>
          <a:solidFill>
            <a:srgbClr val="000090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dirty="0">
                <a:solidFill>
                  <a:schemeClr val="bg1"/>
                </a:solidFill>
                <a:ea typeface="ＭＳ Ｐゴシック" charset="-128"/>
                <a:cs typeface="ＭＳ Ｐゴシック" charset="-128"/>
              </a:rPr>
              <a:t>2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omic Sans MS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1" name="Oval 20"/>
          <p:cNvSpPr/>
          <p:nvPr/>
        </p:nvSpPr>
        <p:spPr bwMode="auto">
          <a:xfrm>
            <a:off x="3706520" y="3071559"/>
            <a:ext cx="303299" cy="265365"/>
          </a:xfrm>
          <a:prstGeom prst="ellipse">
            <a:avLst/>
          </a:prstGeom>
          <a:solidFill>
            <a:srgbClr val="000090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dirty="0">
                <a:solidFill>
                  <a:schemeClr val="bg1"/>
                </a:solidFill>
                <a:ea typeface="ＭＳ Ｐゴシック" charset="-128"/>
                <a:cs typeface="ＭＳ Ｐゴシック" charset="-128"/>
              </a:rPr>
              <a:t>3</a:t>
            </a: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omic Sans MS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5" name="Rectangle 3">
            <a:extLst>
              <a:ext uri="{FF2B5EF4-FFF2-40B4-BE49-F238E27FC236}">
                <a16:creationId xmlns:a16="http://schemas.microsoft.com/office/drawing/2014/main" id="{1A8412CB-D4BD-5C43-BD98-188A9FF941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40896" y="773159"/>
            <a:ext cx="3302573" cy="5709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rgbClr val="003399"/>
              </a:buClr>
              <a:buSzPct val="50000"/>
              <a:buFont typeface="Monotype Sorts" charset="2"/>
              <a:defRPr kumimoji="1" sz="2800">
                <a:solidFill>
                  <a:srgbClr val="003399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346075" indent="-231775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627063" indent="-166688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0000"/>
              <a:buChar char="–"/>
              <a:defRPr kumimoji="1" sz="20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147763" indent="-40481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charset="2"/>
              <a:buChar char="!"/>
              <a:defRPr kumimoji="1" sz="1800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15398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 sz="1800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19970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 sz="1800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4542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 sz="1800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29114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 sz="1800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3686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 sz="1800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 marL="12700" indent="-12700">
              <a:lnSpc>
                <a:spcPct val="100000"/>
              </a:lnSpc>
              <a:spcBef>
                <a:spcPts val="1200"/>
              </a:spcBef>
            </a:pPr>
            <a:r>
              <a:rPr lang="en-US" sz="1400" dirty="0">
                <a:solidFill>
                  <a:schemeClr val="tx1"/>
                </a:solidFill>
                <a:latin typeface="Times New Roman"/>
                <a:cs typeface="Times New Roman"/>
              </a:rPr>
              <a:t>1:</a:t>
            </a:r>
            <a:r>
              <a:rPr lang="en-US" sz="1600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US" sz="1200" dirty="0">
                <a:solidFill>
                  <a:schemeClr val="tx1"/>
                </a:solidFill>
                <a:latin typeface="Consolas"/>
                <a:cs typeface="Consolas"/>
              </a:rPr>
              <a:t>MyMath.main</a:t>
            </a:r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chemeClr val="tx1"/>
                </a:solidFill>
                <a:latin typeface="Times New Roman"/>
                <a:cs typeface="Times New Roman"/>
              </a:rPr>
              <a:t>starts running</a:t>
            </a:r>
            <a:endParaRPr lang="en-US" sz="1400" dirty="0">
              <a:solidFill>
                <a:schemeClr val="tx1"/>
              </a:solidFill>
              <a:latin typeface="Consolas"/>
              <a:cs typeface="Consolas"/>
            </a:endParaRPr>
          </a:p>
          <a:p>
            <a:pPr marL="12700" indent="-12700">
              <a:lnSpc>
                <a:spcPct val="100000"/>
              </a:lnSpc>
              <a:spcBef>
                <a:spcPts val="1800"/>
              </a:spcBef>
            </a:pPr>
            <a:r>
              <a:rPr lang="en-US" sz="1400" dirty="0">
                <a:solidFill>
                  <a:schemeClr val="tx1"/>
                </a:solidFill>
                <a:latin typeface="Times New Roman"/>
                <a:cs typeface="Times New Roman"/>
              </a:rPr>
              <a:t>2:</a:t>
            </a:r>
            <a:r>
              <a:rPr lang="en-US" sz="1600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en-US" sz="1600" dirty="0">
                <a:solidFill>
                  <a:schemeClr val="tx1"/>
                </a:solidFill>
                <a:latin typeface="Times New Roman"/>
                <a:cs typeface="Times New Roman"/>
              </a:rPr>
              <a:t> calls </a:t>
            </a:r>
            <a:r>
              <a:rPr lang="en-US" sz="1200" dirty="0">
                <a:solidFill>
                  <a:schemeClr val="tx1"/>
                </a:solidFill>
                <a:latin typeface="Consolas"/>
                <a:cs typeface="Consolas"/>
              </a:rPr>
              <a:t>hypot</a:t>
            </a:r>
            <a:endParaRPr lang="en-US" sz="1600" dirty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marL="12700" indent="-12700">
              <a:lnSpc>
                <a:spcPct val="100000"/>
              </a:lnSpc>
              <a:spcBef>
                <a:spcPts val="600"/>
              </a:spcBef>
            </a:pPr>
            <a:r>
              <a:rPr lang="en-US" sz="1200" dirty="0">
                <a:solidFill>
                  <a:schemeClr val="tx1"/>
                </a:solidFill>
                <a:latin typeface="Consolas"/>
                <a:cs typeface="Consolas"/>
              </a:rPr>
              <a:t>   main</a:t>
            </a:r>
            <a:r>
              <a:rPr lang="en-US" sz="1400" dirty="0">
                <a:solidFill>
                  <a:schemeClr val="tx1"/>
                </a:solidFill>
                <a:latin typeface="Times New Roman"/>
                <a:cs typeface="Times New Roman"/>
              </a:rPr>
              <a:t> suspends its execution,</a:t>
            </a:r>
            <a:br>
              <a:rPr lang="en-US" sz="1600" dirty="0">
                <a:solidFill>
                  <a:schemeClr val="tx1"/>
                </a:solidFill>
                <a:latin typeface="Times New Roman"/>
                <a:cs typeface="Times New Roman"/>
              </a:rPr>
            </a:br>
            <a:r>
              <a:rPr lang="en-US" sz="1600" dirty="0">
                <a:solidFill>
                  <a:schemeClr val="tx1"/>
                </a:solidFill>
                <a:latin typeface="Times New Roman"/>
                <a:cs typeface="Times New Roman"/>
              </a:rPr>
              <a:t>     </a:t>
            </a:r>
            <a:r>
              <a:rPr lang="en-US" sz="1200" dirty="0">
                <a:solidFill>
                  <a:schemeClr val="tx1"/>
                </a:solidFill>
                <a:latin typeface="Consolas"/>
                <a:cs typeface="Consolas"/>
              </a:rPr>
              <a:t>hypot</a:t>
            </a:r>
            <a:r>
              <a:rPr lang="en-US" sz="1400" dirty="0">
                <a:solidFill>
                  <a:schemeClr val="tx1"/>
                </a:solidFill>
                <a:latin typeface="Times New Roman"/>
                <a:cs typeface="Times New Roman"/>
              </a:rPr>
              <a:t> starts running</a:t>
            </a:r>
          </a:p>
          <a:p>
            <a:pPr marL="12700" indent="-12700">
              <a:lnSpc>
                <a:spcPct val="100000"/>
              </a:lnSpc>
              <a:spcBef>
                <a:spcPts val="1800"/>
              </a:spcBef>
            </a:pPr>
            <a:r>
              <a:rPr lang="en-US" sz="1400" dirty="0">
                <a:solidFill>
                  <a:schemeClr val="tx1"/>
                </a:solidFill>
                <a:latin typeface="Times New Roman"/>
                <a:cs typeface="Times New Roman"/>
              </a:rPr>
              <a:t>3:</a:t>
            </a:r>
            <a:r>
              <a:rPr lang="en-US" sz="1600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US" sz="1200" dirty="0">
                <a:solidFill>
                  <a:schemeClr val="tx1"/>
                </a:solidFill>
                <a:latin typeface="Consolas"/>
                <a:cs typeface="Consolas"/>
              </a:rPr>
              <a:t>hypot</a:t>
            </a:r>
            <a:r>
              <a:rPr lang="en-US" sz="1600" dirty="0">
                <a:solidFill>
                  <a:schemeClr val="tx1"/>
                </a:solidFill>
                <a:latin typeface="Times New Roman"/>
                <a:cs typeface="Times New Roman"/>
              </a:rPr>
              <a:t> calls </a:t>
            </a:r>
            <a:r>
              <a:rPr lang="en-US" sz="1200" dirty="0">
                <a:solidFill>
                  <a:schemeClr val="tx1"/>
                </a:solidFill>
                <a:latin typeface="Consolas"/>
                <a:cs typeface="Consolas"/>
              </a:rPr>
              <a:t>sqrt</a:t>
            </a:r>
          </a:p>
          <a:p>
            <a:pPr marL="12700" indent="-12700">
              <a:lnSpc>
                <a:spcPct val="100000"/>
              </a:lnSpc>
              <a:spcBef>
                <a:spcPts val="600"/>
              </a:spcBef>
            </a:pPr>
            <a:r>
              <a:rPr lang="en-US" sz="1200" dirty="0">
                <a:solidFill>
                  <a:schemeClr val="tx1"/>
                </a:solidFill>
                <a:latin typeface="Consolas"/>
                <a:cs typeface="Consolas"/>
              </a:rPr>
              <a:t>   hypot</a:t>
            </a:r>
            <a:r>
              <a:rPr lang="en-US" sz="1400" dirty="0">
                <a:solidFill>
                  <a:schemeClr val="tx1"/>
                </a:solidFill>
                <a:latin typeface="Times New Roman"/>
                <a:cs typeface="Times New Roman"/>
              </a:rPr>
              <a:t> suspends its execution,</a:t>
            </a:r>
            <a:br>
              <a:rPr lang="en-US" sz="1400" dirty="0">
                <a:solidFill>
                  <a:schemeClr val="tx1"/>
                </a:solidFill>
                <a:latin typeface="Times New Roman"/>
                <a:cs typeface="Times New Roman"/>
              </a:rPr>
            </a:br>
            <a:r>
              <a:rPr lang="en-US" sz="1600" dirty="0">
                <a:solidFill>
                  <a:schemeClr val="tx1"/>
                </a:solidFill>
                <a:latin typeface="Times New Roman"/>
                <a:cs typeface="Times New Roman"/>
              </a:rPr>
              <a:t>     </a:t>
            </a:r>
            <a:r>
              <a:rPr lang="en-US" sz="1200" dirty="0">
                <a:solidFill>
                  <a:schemeClr val="tx1"/>
                </a:solidFill>
                <a:latin typeface="Consolas"/>
                <a:cs typeface="Consolas"/>
              </a:rPr>
              <a:t>sqrt</a:t>
            </a:r>
            <a:r>
              <a:rPr lang="en-US" sz="1400" dirty="0">
                <a:solidFill>
                  <a:schemeClr val="tx1"/>
                </a:solidFill>
                <a:latin typeface="Times New Roman"/>
                <a:cs typeface="Times New Roman"/>
              </a:rPr>
              <a:t> starts running</a:t>
            </a:r>
          </a:p>
          <a:p>
            <a:pPr marL="12700" indent="-12700">
              <a:lnSpc>
                <a:spcPct val="100000"/>
              </a:lnSpc>
              <a:spcBef>
                <a:spcPts val="1800"/>
              </a:spcBef>
            </a:pPr>
            <a:r>
              <a:rPr lang="en-US" sz="1400" dirty="0">
                <a:solidFill>
                  <a:schemeClr val="tx1"/>
                </a:solidFill>
                <a:latin typeface="Times New Roman"/>
                <a:cs typeface="Times New Roman"/>
              </a:rPr>
              <a:t>4:</a:t>
            </a:r>
            <a:r>
              <a:rPr lang="en-US" sz="1600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US" sz="1200" dirty="0">
                <a:solidFill>
                  <a:schemeClr val="tx1"/>
                </a:solidFill>
                <a:latin typeface="Consolas"/>
                <a:cs typeface="Consolas"/>
              </a:rPr>
              <a:t>sqrt</a:t>
            </a:r>
            <a:r>
              <a:rPr lang="en-US" sz="1600" dirty="0">
                <a:solidFill>
                  <a:schemeClr val="tx1"/>
                </a:solidFill>
                <a:latin typeface="Times New Roman"/>
                <a:cs typeface="Times New Roman"/>
              </a:rPr>
              <a:t> returns</a:t>
            </a:r>
          </a:p>
          <a:p>
            <a:pPr marL="12700" indent="-12700">
              <a:lnSpc>
                <a:spcPct val="100000"/>
              </a:lnSpc>
              <a:spcBef>
                <a:spcPts val="600"/>
              </a:spcBef>
            </a:pPr>
            <a:r>
              <a:rPr lang="en-US" sz="1200" dirty="0">
                <a:solidFill>
                  <a:schemeClr val="tx1"/>
                </a:solidFill>
                <a:latin typeface="Consolas"/>
                <a:cs typeface="Consolas"/>
              </a:rPr>
              <a:t>   hypot</a:t>
            </a:r>
            <a:r>
              <a:rPr lang="en-US" sz="1400" dirty="0">
                <a:solidFill>
                  <a:schemeClr val="tx1"/>
                </a:solidFill>
                <a:latin typeface="Times New Roman"/>
                <a:cs typeface="Times New Roman"/>
              </a:rPr>
              <a:t> resumes its execution;</a:t>
            </a:r>
            <a:br>
              <a:rPr lang="en-US" sz="1400" dirty="0">
                <a:solidFill>
                  <a:schemeClr val="tx1"/>
                </a:solidFill>
                <a:latin typeface="Times New Roman"/>
                <a:cs typeface="Times New Roman"/>
              </a:rPr>
            </a:br>
            <a:r>
              <a:rPr lang="en-US" sz="1400" dirty="0">
                <a:solidFill>
                  <a:schemeClr val="tx1"/>
                </a:solidFill>
                <a:latin typeface="Times New Roman"/>
                <a:cs typeface="Times New Roman"/>
              </a:rPr>
              <a:t>      the next executed instruction:</a:t>
            </a:r>
            <a:br>
              <a:rPr lang="en-US" sz="1400" dirty="0">
                <a:solidFill>
                  <a:schemeClr val="tx1"/>
                </a:solidFill>
                <a:latin typeface="Times New Roman"/>
                <a:cs typeface="Times New Roman"/>
              </a:rPr>
            </a:br>
            <a:r>
              <a:rPr lang="en-US" sz="1400" dirty="0">
                <a:solidFill>
                  <a:schemeClr val="tx1"/>
                </a:solidFill>
                <a:latin typeface="Times New Roman"/>
                <a:cs typeface="Times New Roman"/>
              </a:rPr>
              <a:t>      </a:t>
            </a:r>
            <a:r>
              <a:rPr lang="en-US" sz="1200" dirty="0">
                <a:solidFill>
                  <a:schemeClr val="tx1"/>
                </a:solidFill>
                <a:latin typeface="Consolas"/>
                <a:ea typeface="Consolas"/>
                <a:cs typeface="Consolas"/>
              </a:rPr>
              <a:t>return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ea typeface="Consolas"/>
                <a:cs typeface="Consolas" panose="020B0609020204030204" pitchFamily="49" charset="0"/>
              </a:rPr>
              <a:t>(</a:t>
            </a:r>
            <a:r>
              <a:rPr lang="en-US" sz="1400" i="1" dirty="0">
                <a:solidFill>
                  <a:schemeClr val="tx1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the value that </a:t>
            </a:r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sqrt</a:t>
            </a:r>
            <a:r>
              <a:rPr lang="en-US" sz="1400" i="1" dirty="0">
                <a:solidFill>
                  <a:schemeClr val="tx1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 returned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ea typeface="Consolas"/>
                <a:cs typeface="Consolas" panose="020B0609020204030204" pitchFamily="49" charset="0"/>
              </a:rPr>
              <a:t>)</a:t>
            </a:r>
            <a:endParaRPr lang="en-US" sz="14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2700" indent="-12700">
              <a:lnSpc>
                <a:spcPct val="100000"/>
              </a:lnSpc>
              <a:spcBef>
                <a:spcPts val="1800"/>
              </a:spcBef>
            </a:pPr>
            <a:r>
              <a:rPr lang="en-US" sz="1400" dirty="0">
                <a:solidFill>
                  <a:schemeClr val="tx1"/>
                </a:solidFill>
                <a:latin typeface="Times New Roman"/>
                <a:cs typeface="Times New Roman"/>
              </a:rPr>
              <a:t>5:</a:t>
            </a:r>
            <a:r>
              <a:rPr lang="en-US" sz="1600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US" sz="1200" dirty="0">
                <a:solidFill>
                  <a:schemeClr val="tx1"/>
                </a:solidFill>
                <a:latin typeface="Consolas"/>
                <a:cs typeface="Consolas"/>
              </a:rPr>
              <a:t>hypot</a:t>
            </a:r>
            <a:r>
              <a:rPr lang="en-US" sz="1600" dirty="0">
                <a:solidFill>
                  <a:schemeClr val="tx1"/>
                </a:solidFill>
                <a:latin typeface="Times New Roman"/>
                <a:cs typeface="Times New Roman"/>
              </a:rPr>
              <a:t> returns</a:t>
            </a:r>
          </a:p>
          <a:p>
            <a:pPr marL="12700" indent="-12700">
              <a:lnSpc>
                <a:spcPct val="100000"/>
              </a:lnSpc>
              <a:spcBef>
                <a:spcPts val="600"/>
              </a:spcBef>
            </a:pPr>
            <a:r>
              <a:rPr lang="en-US" sz="1200" dirty="0">
                <a:solidFill>
                  <a:schemeClr val="tx1"/>
                </a:solidFill>
                <a:latin typeface="Consolas"/>
                <a:cs typeface="Consolas"/>
              </a:rPr>
              <a:t>   main</a:t>
            </a:r>
            <a:r>
              <a:rPr lang="en-US" sz="1400" dirty="0">
                <a:solidFill>
                  <a:schemeClr val="tx1"/>
                </a:solidFill>
                <a:latin typeface="Times New Roman"/>
                <a:cs typeface="Times New Roman"/>
              </a:rPr>
              <a:t> resumes its execution;</a:t>
            </a:r>
          </a:p>
          <a:p>
            <a:pPr marL="12700" indent="-12700">
              <a:lnSpc>
                <a:spcPct val="100000"/>
              </a:lnSpc>
              <a:spcBef>
                <a:spcPts val="600"/>
              </a:spcBef>
            </a:pPr>
            <a:r>
              <a:rPr lang="en-US" sz="1400" dirty="0">
                <a:solidFill>
                  <a:schemeClr val="tx1"/>
                </a:solidFill>
                <a:latin typeface="Times New Roman"/>
                <a:cs typeface="Times New Roman"/>
              </a:rPr>
              <a:t>      the next executed instruction:</a:t>
            </a:r>
            <a:br>
              <a:rPr lang="en-US" sz="1400" dirty="0">
                <a:solidFill>
                  <a:schemeClr val="tx1"/>
                </a:solidFill>
                <a:latin typeface="Times New Roman"/>
                <a:cs typeface="Times New Roman"/>
              </a:rPr>
            </a:br>
            <a:r>
              <a:rPr lang="en-US" sz="1400" dirty="0">
                <a:solidFill>
                  <a:schemeClr val="tx1"/>
                </a:solidFill>
                <a:latin typeface="Times New Roman"/>
                <a:cs typeface="Times New Roman"/>
              </a:rPr>
              <a:t>     </a:t>
            </a:r>
            <a:r>
              <a:rPr lang="en-US" sz="12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 d</a:t>
            </a:r>
            <a:r>
              <a:rPr lang="en-US" sz="1400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US" sz="14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en-US" sz="1400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i="1" dirty="0">
                <a:solidFill>
                  <a:schemeClr val="tx1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the value that </a:t>
            </a:r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  <a:ea typeface="Consolas"/>
                <a:cs typeface="Consolas" panose="020B0609020204030204" pitchFamily="49" charset="0"/>
              </a:rPr>
              <a:t>hypot</a:t>
            </a:r>
            <a:r>
              <a:rPr lang="en-US" sz="1400" i="1" dirty="0">
                <a:solidFill>
                  <a:schemeClr val="tx1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 returned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ea typeface="Consolas"/>
                <a:cs typeface="Consolas" panose="020B0609020204030204" pitchFamily="49" charset="0"/>
              </a:rPr>
              <a:t>)</a:t>
            </a:r>
          </a:p>
          <a:p>
            <a:pPr marL="12700" indent="-12700">
              <a:lnSpc>
                <a:spcPct val="100000"/>
              </a:lnSpc>
              <a:spcBef>
                <a:spcPts val="1800"/>
              </a:spcBef>
            </a:pPr>
            <a:r>
              <a:rPr lang="en-US" sz="1200" dirty="0">
                <a:solidFill>
                  <a:schemeClr val="tx1"/>
                </a:solidFill>
                <a:latin typeface="Times New Roman"/>
                <a:cs typeface="Times New Roman"/>
              </a:rPr>
              <a:t>6:</a:t>
            </a:r>
            <a:r>
              <a:rPr lang="en-US" sz="1400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lang="en-US" sz="1200" dirty="0">
                <a:solidFill>
                  <a:schemeClr val="tx1"/>
                </a:solidFill>
                <a:latin typeface="Consolas"/>
                <a:cs typeface="Consolas"/>
              </a:rPr>
              <a:t>MyMath.main</a:t>
            </a:r>
            <a:r>
              <a:rPr lang="en-US" sz="1400" dirty="0">
                <a:solidFill>
                  <a:schemeClr val="tx1"/>
                </a:solidFill>
                <a:latin typeface="Times New Roman"/>
                <a:cs typeface="Times New Roman"/>
              </a:rPr>
              <a:t> prints, and then returns;</a:t>
            </a:r>
          </a:p>
          <a:p>
            <a:pPr marL="12700" indent="-12700">
              <a:lnSpc>
                <a:spcPct val="100000"/>
              </a:lnSpc>
              <a:spcBef>
                <a:spcPts val="600"/>
              </a:spcBef>
            </a:pPr>
            <a:r>
              <a:rPr lang="en-US" sz="1400" dirty="0">
                <a:solidFill>
                  <a:schemeClr val="tx1"/>
                </a:solidFill>
                <a:latin typeface="Consolas"/>
                <a:cs typeface="Consolas"/>
              </a:rPr>
              <a:t>   </a:t>
            </a:r>
            <a:r>
              <a:rPr lang="en-US" sz="1400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the program terminates.</a:t>
            </a:r>
          </a:p>
          <a:p>
            <a:pPr marL="12700" indent="-12700">
              <a:lnSpc>
                <a:spcPct val="100000"/>
              </a:lnSpc>
              <a:spcBef>
                <a:spcPts val="600"/>
              </a:spcBef>
            </a:pPr>
            <a:endParaRPr lang="en-US" sz="1400" i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700" indent="-12700">
              <a:lnSpc>
                <a:spcPct val="100000"/>
              </a:lnSpc>
              <a:spcBef>
                <a:spcPts val="600"/>
              </a:spcBef>
            </a:pPr>
            <a:endParaRPr lang="en-US" sz="1400" i="1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C51CA0D1-3C49-E3B3-6F2E-44CA9D2E9F83}"/>
              </a:ext>
            </a:extLst>
          </p:cNvPr>
          <p:cNvSpPr/>
          <p:nvPr/>
        </p:nvSpPr>
        <p:spPr bwMode="auto">
          <a:xfrm>
            <a:off x="4572000" y="5731952"/>
            <a:ext cx="303299" cy="265365"/>
          </a:xfrm>
          <a:prstGeom prst="ellipse">
            <a:avLst/>
          </a:prstGeom>
          <a:solidFill>
            <a:srgbClr val="000090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200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0" lang="en-US" sz="1200" dirty="0">
                <a:solidFill>
                  <a:schemeClr val="bg1"/>
                </a:solidFill>
                <a:ea typeface="ＭＳ Ｐゴシック" charset="-128"/>
                <a:cs typeface="ＭＳ Ｐゴシック" charset="-128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72603964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792078" y="965619"/>
            <a:ext cx="5889599" cy="3878180"/>
          </a:xfrm>
        </p:spPr>
        <p:txBody>
          <a:bodyPr>
            <a:noAutofit/>
          </a:bodyPr>
          <a:lstStyle/>
          <a:p>
            <a:pPr marL="365125" indent="-274638">
              <a:lnSpc>
                <a:spcPct val="100000"/>
              </a:lnSpc>
              <a:spcBef>
                <a:spcPts val="1800"/>
              </a:spcBef>
              <a:buClrTx/>
              <a:buSzPct val="100000"/>
              <a:buFont typeface="Arial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Times New Roman"/>
                <a:cs typeface="Times New Roman"/>
              </a:rPr>
              <a:t>Function anatomy</a:t>
            </a:r>
            <a:endParaRPr lang="en-US" sz="2000" dirty="0">
              <a:cs typeface="Times New Roman"/>
            </a:endParaRPr>
          </a:p>
          <a:p>
            <a:pPr marL="365125" indent="-274638">
              <a:lnSpc>
                <a:spcPct val="100000"/>
              </a:lnSpc>
              <a:spcBef>
                <a:spcPts val="1800"/>
              </a:spcBef>
              <a:buClrTx/>
              <a:buSzPct val="100000"/>
              <a:buFont typeface="Arial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Times New Roman"/>
                <a:cs typeface="Times New Roman"/>
              </a:rPr>
              <a:t>Function call and return</a:t>
            </a:r>
          </a:p>
          <a:p>
            <a:pPr marL="365125" indent="-274638">
              <a:lnSpc>
                <a:spcPct val="100000"/>
              </a:lnSpc>
              <a:spcBef>
                <a:spcPts val="1800"/>
              </a:spcBef>
              <a:buClrTx/>
              <a:buSzPct val="100000"/>
              <a:buFont typeface="Arial" charset="0"/>
              <a:buChar char="•"/>
            </a:pPr>
            <a:r>
              <a:rPr lang="en-US" sz="2000" dirty="0">
                <a:cs typeface="Times New Roman"/>
              </a:rPr>
              <a:t>Overloading</a:t>
            </a:r>
          </a:p>
          <a:p>
            <a:pPr marL="365125" indent="-274638">
              <a:lnSpc>
                <a:spcPct val="100000"/>
              </a:lnSpc>
              <a:spcBef>
                <a:spcPts val="1800"/>
              </a:spcBef>
              <a:buClrTx/>
              <a:buSzPct val="100000"/>
              <a:buFont typeface="Arial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Times New Roman"/>
                <a:cs typeface="Times New Roman"/>
              </a:rPr>
              <a:t>Software engineering issues</a:t>
            </a:r>
          </a:p>
          <a:p>
            <a:pPr>
              <a:lnSpc>
                <a:spcPct val="100000"/>
              </a:lnSpc>
              <a:spcBef>
                <a:spcPts val="2400"/>
              </a:spcBef>
            </a:pPr>
            <a:endParaRPr lang="en-US" sz="2000" dirty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  <a:spcBef>
                <a:spcPts val="2400"/>
              </a:spcBef>
            </a:pPr>
            <a:endParaRPr lang="en-US" sz="2000" dirty="0"/>
          </a:p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endParaRPr lang="en-US" sz="2000" dirty="0"/>
          </a:p>
          <a:p>
            <a:pPr>
              <a:lnSpc>
                <a:spcPct val="100000"/>
              </a:lnSpc>
              <a:spcBef>
                <a:spcPts val="2400"/>
              </a:spcBef>
            </a:pPr>
            <a:endParaRPr lang="en-US" sz="2000" dirty="0"/>
          </a:p>
        </p:txBody>
      </p:sp>
      <p:sp>
        <p:nvSpPr>
          <p:cNvPr id="8" name="Right Arrow 7"/>
          <p:cNvSpPr/>
          <p:nvPr/>
        </p:nvSpPr>
        <p:spPr bwMode="auto">
          <a:xfrm>
            <a:off x="716834" y="2041451"/>
            <a:ext cx="464457" cy="377371"/>
          </a:xfrm>
          <a:prstGeom prst="rightArrow">
            <a:avLst/>
          </a:prstGeom>
          <a:solidFill>
            <a:schemeClr val="bg1">
              <a:lumMod val="50000"/>
            </a:scheme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mic Sans MS" charset="0"/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24869" r="17798"/>
          <a:stretch/>
        </p:blipFill>
        <p:spPr>
          <a:xfrm>
            <a:off x="817251" y="938725"/>
            <a:ext cx="397493" cy="38890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84E8FF4-73CC-C741-96B4-4B954EC563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869" r="17798"/>
          <a:stretch/>
        </p:blipFill>
        <p:spPr>
          <a:xfrm>
            <a:off x="816512" y="1515945"/>
            <a:ext cx="397493" cy="388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22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dirty="0"/>
              <a:t>Overloading</a:t>
            </a:r>
            <a:endParaRPr kumimoji="0" lang="en-US" sz="1800" dirty="0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583549" y="737084"/>
            <a:ext cx="5012717" cy="4768982"/>
          </a:xfrm>
          <a:prstGeom prst="rect">
            <a:avLst/>
          </a:prstGeom>
          <a:solidFill>
            <a:schemeClr val="bg1"/>
          </a:solidFill>
          <a:ln w="15875">
            <a:solidFill>
              <a:schemeClr val="tx1">
                <a:alpha val="2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lIns="182880" tIns="91440" rIns="0" bIns="91440" anchor="t" anchorCtr="0">
            <a:prstTxWarp prst="textNoShape">
              <a:avLst/>
            </a:prstTxWarp>
            <a:noAutofit/>
          </a:bodyPr>
          <a:lstStyle/>
          <a:p>
            <a:pPr>
              <a:lnSpc>
                <a:spcPts val="1540"/>
              </a:lnSpc>
              <a:spcBef>
                <a:spcPts val="3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public class MyMath {</a:t>
            </a:r>
          </a:p>
          <a:p>
            <a:pPr>
              <a:lnSpc>
                <a:spcPts val="1540"/>
              </a:lnSpc>
              <a:spcBef>
                <a:spcPts val="3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</a:t>
            </a:r>
            <a:r>
              <a:rPr lang="en-US" sz="1200" dirty="0">
                <a:solidFill>
                  <a:srgbClr val="0008B2"/>
                </a:solidFill>
                <a:latin typeface="Consolas"/>
                <a:ea typeface="Consolas"/>
                <a:cs typeface="Consolas"/>
              </a:rPr>
              <a:t>public static void main(String args[]) {</a:t>
            </a:r>
          </a:p>
          <a:p>
            <a:pPr>
              <a:lnSpc>
                <a:spcPts val="1540"/>
              </a:lnSpc>
              <a:spcBef>
                <a:spcPts val="3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   ...</a:t>
            </a:r>
          </a:p>
          <a:p>
            <a:r>
              <a:rPr lang="en-US" sz="1200" dirty="0">
                <a:latin typeface="Consolas"/>
                <a:ea typeface="Consolas"/>
                <a:cs typeface="Consolas"/>
              </a:rPr>
              <a:t>      </a:t>
            </a:r>
            <a:r>
              <a:rPr lang="en-US" sz="1200" dirty="0">
                <a:latin typeface="Consolas"/>
                <a:ea typeface="Monaco"/>
                <a:cs typeface="Consolas"/>
              </a:rPr>
              <a:t>System.out.</a:t>
            </a:r>
            <a:r>
              <a:rPr lang="en-US" sz="1200">
                <a:latin typeface="Consolas"/>
                <a:ea typeface="Monaco"/>
                <a:cs typeface="Consolas"/>
              </a:rPr>
              <a:t>println</a:t>
            </a:r>
            <a:r>
              <a:rPr lang="en-US" sz="1200" dirty="0">
                <a:latin typeface="Consolas"/>
                <a:ea typeface="Monaco"/>
                <a:cs typeface="Consolas"/>
              </a:rPr>
              <a:t>(sqrt(2, 0.1));        </a:t>
            </a:r>
          </a:p>
          <a:p>
            <a:r>
              <a:rPr lang="en-US" sz="1200" dirty="0">
                <a:latin typeface="Consolas"/>
                <a:ea typeface="Monaco"/>
                <a:cs typeface="Consolas"/>
              </a:rPr>
              <a:t>      System.out.</a:t>
            </a:r>
            <a:r>
              <a:rPr lang="en-US" sz="1200">
                <a:latin typeface="Consolas"/>
                <a:ea typeface="Monaco"/>
                <a:cs typeface="Consolas"/>
              </a:rPr>
              <a:t>println</a:t>
            </a:r>
            <a:r>
              <a:rPr lang="en-US" sz="1200" dirty="0">
                <a:latin typeface="Consolas"/>
                <a:ea typeface="Monaco"/>
                <a:cs typeface="Consolas"/>
              </a:rPr>
              <a:t>(sqrt(2, 0.001));</a:t>
            </a:r>
          </a:p>
          <a:p>
            <a:r>
              <a:rPr lang="en-US" sz="1200" dirty="0">
                <a:latin typeface="Consolas"/>
                <a:ea typeface="Monaco"/>
                <a:cs typeface="Consolas"/>
              </a:rPr>
              <a:t>      System.out.</a:t>
            </a:r>
            <a:r>
              <a:rPr lang="en-US" sz="1200">
                <a:latin typeface="Consolas"/>
                <a:ea typeface="Monaco"/>
                <a:cs typeface="Consolas"/>
              </a:rPr>
              <a:t>println</a:t>
            </a:r>
            <a:r>
              <a:rPr lang="en-US" sz="1200" dirty="0">
                <a:latin typeface="Consolas"/>
                <a:ea typeface="Monaco"/>
                <a:cs typeface="Consolas"/>
              </a:rPr>
              <a:t>(sqrt(2));</a:t>
            </a:r>
            <a:endParaRPr lang="en-US" sz="1200" dirty="0">
              <a:latin typeface="Consolas"/>
              <a:ea typeface="Consolas"/>
              <a:cs typeface="Consolas"/>
            </a:endParaRPr>
          </a:p>
          <a:p>
            <a:r>
              <a:rPr lang="en-US" sz="1200" dirty="0">
                <a:latin typeface="Consolas"/>
                <a:ea typeface="Consolas"/>
                <a:cs typeface="Consolas"/>
              </a:rPr>
              <a:t>      ...</a:t>
            </a:r>
          </a:p>
          <a:p>
            <a:pPr>
              <a:lnSpc>
                <a:spcPts val="1540"/>
              </a:lnSpc>
              <a:spcBef>
                <a:spcPts val="3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</a:t>
            </a:r>
            <a:r>
              <a:rPr lang="en-US" sz="1200" dirty="0">
                <a:solidFill>
                  <a:srgbClr val="0008B2"/>
                </a:solidFill>
                <a:latin typeface="Consolas"/>
                <a:ea typeface="Consolas"/>
                <a:cs typeface="Consolas"/>
              </a:rPr>
              <a:t>}</a:t>
            </a:r>
            <a:endParaRPr lang="en-US" sz="1200" dirty="0">
              <a:solidFill>
                <a:srgbClr val="008000"/>
              </a:solidFill>
              <a:latin typeface="Consolas"/>
              <a:ea typeface="Consolas"/>
              <a:cs typeface="Consolas"/>
            </a:endParaRPr>
          </a:p>
          <a:p>
            <a:pPr>
              <a:lnSpc>
                <a:spcPts val="1540"/>
              </a:lnSpc>
              <a:spcBef>
                <a:spcPts val="600"/>
              </a:spcBef>
            </a:pPr>
            <a:r>
              <a:rPr lang="en-US" sz="1200" dirty="0">
                <a:solidFill>
                  <a:srgbClr val="008000"/>
                </a:solidFill>
                <a:latin typeface="Consolas"/>
                <a:ea typeface="Consolas"/>
                <a:cs typeface="Consolas"/>
              </a:rPr>
              <a:t>   </a:t>
            </a:r>
            <a:r>
              <a:rPr lang="en-US" sz="1400" dirty="0">
                <a:solidFill>
                  <a:srgbClr val="006600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Square root of x with precision epsilon */</a:t>
            </a:r>
            <a:endParaRPr lang="en-US" sz="1200" dirty="0">
              <a:solidFill>
                <a:srgbClr val="006600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</a:endParaRPr>
          </a:p>
          <a:p>
            <a:pPr>
              <a:lnSpc>
                <a:spcPts val="1540"/>
              </a:lnSpc>
              <a:spcBef>
                <a:spcPts val="60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</a:t>
            </a:r>
            <a:r>
              <a:rPr lang="en-US" sz="1200" dirty="0">
                <a:solidFill>
                  <a:srgbClr val="0008B2"/>
                </a:solidFill>
                <a:latin typeface="Consolas"/>
                <a:ea typeface="Consolas"/>
                <a:cs typeface="Consolas"/>
              </a:rPr>
              <a:t>public static double sqrt(double x, double epsilon) </a:t>
            </a:r>
            <a:r>
              <a:rPr lang="en-US" sz="1200" dirty="0">
                <a:latin typeface="Consolas"/>
                <a:ea typeface="Consolas"/>
                <a:cs typeface="Consolas"/>
              </a:rPr>
              <a:t>{</a:t>
            </a:r>
          </a:p>
          <a:p>
            <a:pPr>
              <a:lnSpc>
                <a:spcPts val="1540"/>
              </a:lnSpc>
              <a:spcBef>
                <a:spcPts val="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   if (x &lt; 0) return Double.</a:t>
            </a:r>
            <a:r>
              <a:rPr lang="en-US" sz="1200" i="1" dirty="0">
                <a:latin typeface="Consolas"/>
                <a:ea typeface="Consolas"/>
                <a:cs typeface="Consolas"/>
              </a:rPr>
              <a:t>NaN</a:t>
            </a:r>
            <a:r>
              <a:rPr lang="en-US" sz="1200" dirty="0">
                <a:latin typeface="Consolas"/>
                <a:ea typeface="Consolas"/>
                <a:cs typeface="Consolas"/>
              </a:rPr>
              <a:t>;</a:t>
            </a:r>
          </a:p>
          <a:p>
            <a:pPr>
              <a:lnSpc>
                <a:spcPts val="1540"/>
              </a:lnSpc>
              <a:spcBef>
                <a:spcPts val="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   double g = x;</a:t>
            </a:r>
          </a:p>
          <a:p>
            <a:pPr>
              <a:lnSpc>
                <a:spcPts val="1540"/>
              </a:lnSpc>
              <a:spcBef>
                <a:spcPts val="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   while (Math.</a:t>
            </a:r>
            <a:r>
              <a:rPr lang="en-US" sz="1200" i="1" dirty="0">
                <a:latin typeface="Consolas"/>
                <a:ea typeface="Consolas"/>
                <a:cs typeface="Consolas"/>
              </a:rPr>
              <a:t>abs</a:t>
            </a:r>
            <a:r>
              <a:rPr lang="en-US" sz="1200" dirty="0">
                <a:latin typeface="Consolas"/>
                <a:ea typeface="Consolas"/>
                <a:cs typeface="Consolas"/>
              </a:rPr>
              <a:t>(g * g - x) &gt; epsilon) {</a:t>
            </a:r>
          </a:p>
          <a:p>
            <a:pPr>
              <a:lnSpc>
                <a:spcPts val="1540"/>
              </a:lnSpc>
              <a:spcBef>
                <a:spcPts val="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      g = g - (g * g - x) / (2 * g);</a:t>
            </a:r>
          </a:p>
          <a:p>
            <a:pPr>
              <a:lnSpc>
                <a:spcPts val="1540"/>
              </a:lnSpc>
              <a:spcBef>
                <a:spcPts val="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   }</a:t>
            </a:r>
          </a:p>
          <a:p>
            <a:pPr>
              <a:lnSpc>
                <a:spcPts val="1540"/>
              </a:lnSpc>
              <a:spcBef>
                <a:spcPts val="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   </a:t>
            </a:r>
            <a:r>
              <a:rPr lang="en-US" sz="1200" dirty="0">
                <a:solidFill>
                  <a:srgbClr val="0008B2"/>
                </a:solidFill>
                <a:latin typeface="Consolas"/>
                <a:ea typeface="Consolas"/>
                <a:cs typeface="Consolas"/>
              </a:rPr>
              <a:t>return g;</a:t>
            </a:r>
          </a:p>
          <a:p>
            <a:pPr>
              <a:lnSpc>
                <a:spcPts val="1540"/>
              </a:lnSpc>
              <a:spcBef>
                <a:spcPts val="0"/>
              </a:spcBef>
            </a:pPr>
            <a:r>
              <a:rPr lang="en-US" sz="1200" dirty="0">
                <a:solidFill>
                  <a:srgbClr val="0008B2"/>
                </a:solidFill>
                <a:latin typeface="Consolas"/>
                <a:ea typeface="Consolas"/>
                <a:cs typeface="Consolas"/>
              </a:rPr>
              <a:t>   }</a:t>
            </a:r>
            <a:endParaRPr lang="en-US" sz="120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pPr>
              <a:lnSpc>
                <a:spcPts val="1540"/>
              </a:lnSpc>
              <a:spcBef>
                <a:spcPts val="60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</a:t>
            </a:r>
            <a:r>
              <a:rPr lang="en-US" sz="1400" dirty="0">
                <a:solidFill>
                  <a:srgbClr val="006600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Square root of x with default precision 0.001 */</a:t>
            </a:r>
            <a:endParaRPr lang="en-US" sz="1200" dirty="0">
              <a:solidFill>
                <a:srgbClr val="006600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</a:endParaRPr>
          </a:p>
          <a:p>
            <a:pPr>
              <a:lnSpc>
                <a:spcPts val="1540"/>
              </a:lnSpc>
              <a:spcBef>
                <a:spcPts val="600"/>
              </a:spcBef>
            </a:pPr>
            <a:r>
              <a:rPr lang="en-US" sz="120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   </a:t>
            </a:r>
            <a:r>
              <a:rPr lang="en-US" sz="1200" dirty="0">
                <a:solidFill>
                  <a:srgbClr val="0008B2"/>
                </a:solidFill>
                <a:latin typeface="Consolas"/>
                <a:ea typeface="Consolas"/>
                <a:cs typeface="Consolas"/>
              </a:rPr>
              <a:t>public static double sqrt(double x) {</a:t>
            </a:r>
          </a:p>
          <a:p>
            <a:pPr>
              <a:lnSpc>
                <a:spcPts val="1540"/>
              </a:lnSpc>
              <a:spcBef>
                <a:spcPts val="0"/>
              </a:spcBef>
            </a:pPr>
            <a:r>
              <a:rPr lang="en-US" sz="1200" dirty="0">
                <a:solidFill>
                  <a:srgbClr val="0008B2"/>
                </a:solidFill>
                <a:latin typeface="Consolas"/>
                <a:ea typeface="Consolas"/>
                <a:cs typeface="Consolas"/>
              </a:rPr>
              <a:t>      return </a:t>
            </a:r>
            <a:r>
              <a:rPr lang="en-US" sz="1200" i="1" dirty="0">
                <a:solidFill>
                  <a:srgbClr val="0008B2"/>
                </a:solidFill>
                <a:latin typeface="Consolas"/>
                <a:ea typeface="Consolas"/>
                <a:cs typeface="Consolas"/>
              </a:rPr>
              <a:t>sqrt</a:t>
            </a:r>
            <a:r>
              <a:rPr lang="en-US" sz="1200" dirty="0">
                <a:solidFill>
                  <a:srgbClr val="0008B2"/>
                </a:solidFill>
                <a:latin typeface="Consolas"/>
                <a:ea typeface="Consolas"/>
                <a:cs typeface="Consolas"/>
              </a:rPr>
              <a:t>(x, 0.001);</a:t>
            </a:r>
          </a:p>
          <a:p>
            <a:pPr>
              <a:lnSpc>
                <a:spcPts val="1540"/>
              </a:lnSpc>
              <a:spcBef>
                <a:spcPts val="0"/>
              </a:spcBef>
            </a:pPr>
            <a:r>
              <a:rPr lang="en-US" sz="1200" dirty="0">
                <a:solidFill>
                  <a:srgbClr val="0008B2"/>
                </a:solidFill>
                <a:latin typeface="Consolas"/>
                <a:ea typeface="Consolas"/>
                <a:cs typeface="Consolas"/>
              </a:rPr>
              <a:t>   }</a:t>
            </a:r>
          </a:p>
          <a:p>
            <a:pPr>
              <a:lnSpc>
                <a:spcPts val="1540"/>
              </a:lnSpc>
              <a:spcBef>
                <a:spcPts val="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24064848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6">
            <a:extLst>
              <a:ext uri="{FF2B5EF4-FFF2-40B4-BE49-F238E27FC236}">
                <a16:creationId xmlns:a16="http://schemas.microsoft.com/office/drawing/2014/main" id="{18C46703-EA12-3E9E-6D4A-F10C5E6DE0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73083" y="1873211"/>
            <a:ext cx="3532817" cy="1651846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vert="horz" wrap="square" lIns="92075" tIns="46038" rIns="0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rgbClr val="003399"/>
              </a:buClr>
              <a:buSzPct val="50000"/>
              <a:buFont typeface="Monotype Sorts" charset="2"/>
              <a:defRPr kumimoji="1">
                <a:solidFill>
                  <a:srgbClr val="003399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346075" indent="-231775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627063" indent="-166688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147763" indent="-40481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charset="2"/>
              <a:buChar char="!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15398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19970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4542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29114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3686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 marL="114300" lvl="1" indent="0">
              <a:lnSpc>
                <a:spcPct val="100000"/>
              </a:lnSpc>
              <a:spcBef>
                <a:spcPts val="400"/>
              </a:spcBef>
              <a:buSzPct val="100000"/>
              <a:buNone/>
            </a:pPr>
            <a:r>
              <a:rPr kumimoji="0" lang="en-US" u="sng" dirty="0">
                <a:latin typeface="Times New Roman"/>
                <a:cs typeface="Times New Roman"/>
              </a:rPr>
              <a:t>Function signature</a:t>
            </a:r>
          </a:p>
          <a:p>
            <a:pPr marL="114300" lvl="1" indent="0">
              <a:lnSpc>
                <a:spcPct val="100000"/>
              </a:lnSpc>
              <a:spcBef>
                <a:spcPts val="400"/>
              </a:spcBef>
              <a:buSzPct val="100000"/>
              <a:buNone/>
            </a:pPr>
            <a:r>
              <a:rPr kumimoji="0" lang="en-US" dirty="0">
                <a:latin typeface="Times New Roman"/>
                <a:cs typeface="Times New Roman"/>
              </a:rPr>
              <a:t>Consists of two things:</a:t>
            </a:r>
          </a:p>
          <a:p>
            <a:pPr marL="114300" lvl="1" indent="0">
              <a:lnSpc>
                <a:spcPct val="100000"/>
              </a:lnSpc>
              <a:spcBef>
                <a:spcPts val="400"/>
              </a:spcBef>
              <a:buSzPct val="100000"/>
              <a:buNone/>
            </a:pPr>
            <a:r>
              <a:rPr kumimoji="0" lang="en-US" i="1" dirty="0">
                <a:latin typeface="Times New Roman"/>
                <a:cs typeface="Times New Roman"/>
              </a:rPr>
              <a:t>number</a:t>
            </a:r>
            <a:r>
              <a:rPr kumimoji="0" lang="en-US" dirty="0">
                <a:latin typeface="Times New Roman"/>
                <a:cs typeface="Times New Roman"/>
              </a:rPr>
              <a:t> of the function’s parameters</a:t>
            </a:r>
          </a:p>
          <a:p>
            <a:pPr marL="114300" lvl="1" indent="0">
              <a:lnSpc>
                <a:spcPct val="100000"/>
              </a:lnSpc>
              <a:spcBef>
                <a:spcPts val="400"/>
              </a:spcBef>
              <a:buSzPct val="100000"/>
              <a:buNone/>
            </a:pPr>
            <a:r>
              <a:rPr kumimoji="0" lang="en-US" i="1" dirty="0">
                <a:latin typeface="Times New Roman"/>
                <a:cs typeface="Times New Roman"/>
              </a:rPr>
              <a:t>types</a:t>
            </a:r>
            <a:r>
              <a:rPr kumimoji="0" lang="en-US" dirty="0">
                <a:latin typeface="Times New Roman"/>
                <a:cs typeface="Times New Roman"/>
              </a:rPr>
              <a:t> of the function’s parameters</a:t>
            </a:r>
          </a:p>
          <a:p>
            <a:pPr marL="114300" lvl="1" indent="0">
              <a:lnSpc>
                <a:spcPct val="100000"/>
              </a:lnSpc>
              <a:spcBef>
                <a:spcPts val="400"/>
              </a:spcBef>
              <a:buNone/>
            </a:pPr>
            <a:endParaRPr kumimoji="0" lang="en-US" i="1" dirty="0">
              <a:latin typeface="Times New Roman"/>
              <a:cs typeface="Times New Roman"/>
            </a:endParaRP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dirty="0"/>
              <a:t>Overloading</a:t>
            </a:r>
            <a:endParaRPr kumimoji="0" lang="en-US" sz="1800" dirty="0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583549" y="737084"/>
            <a:ext cx="5012717" cy="4768982"/>
          </a:xfrm>
          <a:prstGeom prst="rect">
            <a:avLst/>
          </a:prstGeom>
          <a:solidFill>
            <a:schemeClr val="bg1"/>
          </a:solidFill>
          <a:ln w="15875">
            <a:solidFill>
              <a:schemeClr val="tx1">
                <a:alpha val="2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lIns="182880" tIns="91440" rIns="0" bIns="91440" anchor="t" anchorCtr="0">
            <a:prstTxWarp prst="textNoShape">
              <a:avLst/>
            </a:prstTxWarp>
            <a:noAutofit/>
          </a:bodyPr>
          <a:lstStyle/>
          <a:p>
            <a:pPr>
              <a:lnSpc>
                <a:spcPts val="1540"/>
              </a:lnSpc>
              <a:spcBef>
                <a:spcPts val="3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public class MyMath {</a:t>
            </a:r>
          </a:p>
          <a:p>
            <a:pPr>
              <a:lnSpc>
                <a:spcPts val="1540"/>
              </a:lnSpc>
              <a:spcBef>
                <a:spcPts val="3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</a:t>
            </a:r>
            <a:r>
              <a:rPr lang="en-US" sz="1200" dirty="0">
                <a:solidFill>
                  <a:srgbClr val="0008B2"/>
                </a:solidFill>
                <a:latin typeface="Consolas"/>
                <a:ea typeface="Consolas"/>
                <a:cs typeface="Consolas"/>
              </a:rPr>
              <a:t>public static void main(String args[]) {</a:t>
            </a:r>
          </a:p>
          <a:p>
            <a:pPr>
              <a:lnSpc>
                <a:spcPts val="1540"/>
              </a:lnSpc>
              <a:spcBef>
                <a:spcPts val="3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   ...</a:t>
            </a:r>
          </a:p>
          <a:p>
            <a:r>
              <a:rPr lang="en-US" sz="1200" dirty="0">
                <a:latin typeface="Consolas"/>
                <a:ea typeface="Consolas"/>
                <a:cs typeface="Consolas"/>
              </a:rPr>
              <a:t>      </a:t>
            </a:r>
            <a:r>
              <a:rPr lang="en-US" sz="1200" dirty="0">
                <a:latin typeface="Consolas"/>
                <a:ea typeface="Monaco"/>
                <a:cs typeface="Consolas"/>
              </a:rPr>
              <a:t>System.out.</a:t>
            </a:r>
            <a:r>
              <a:rPr lang="en-US" sz="1200">
                <a:latin typeface="Consolas"/>
                <a:ea typeface="Monaco"/>
                <a:cs typeface="Consolas"/>
              </a:rPr>
              <a:t>println</a:t>
            </a:r>
            <a:r>
              <a:rPr lang="en-US" sz="1200" dirty="0">
                <a:latin typeface="Consolas"/>
                <a:ea typeface="Monaco"/>
                <a:cs typeface="Consolas"/>
              </a:rPr>
              <a:t>(sqrt(2, 0.1));        </a:t>
            </a:r>
          </a:p>
          <a:p>
            <a:r>
              <a:rPr lang="en-US" sz="1200" dirty="0">
                <a:latin typeface="Consolas"/>
                <a:ea typeface="Monaco"/>
                <a:cs typeface="Consolas"/>
              </a:rPr>
              <a:t>      System.out.</a:t>
            </a:r>
            <a:r>
              <a:rPr lang="en-US" sz="1200">
                <a:latin typeface="Consolas"/>
                <a:ea typeface="Monaco"/>
                <a:cs typeface="Consolas"/>
              </a:rPr>
              <a:t>println</a:t>
            </a:r>
            <a:r>
              <a:rPr lang="en-US" sz="1200" dirty="0">
                <a:latin typeface="Consolas"/>
                <a:ea typeface="Monaco"/>
                <a:cs typeface="Consolas"/>
              </a:rPr>
              <a:t>(sqrt(2, 0.001));</a:t>
            </a:r>
          </a:p>
          <a:p>
            <a:r>
              <a:rPr lang="en-US" sz="1200" dirty="0">
                <a:latin typeface="Consolas"/>
                <a:ea typeface="Monaco"/>
                <a:cs typeface="Consolas"/>
              </a:rPr>
              <a:t>      System.out.</a:t>
            </a:r>
            <a:r>
              <a:rPr lang="en-US" sz="1200">
                <a:latin typeface="Consolas"/>
                <a:ea typeface="Monaco"/>
                <a:cs typeface="Consolas"/>
              </a:rPr>
              <a:t>println</a:t>
            </a:r>
            <a:r>
              <a:rPr lang="en-US" sz="1200" dirty="0">
                <a:latin typeface="Consolas"/>
                <a:ea typeface="Monaco"/>
                <a:cs typeface="Consolas"/>
              </a:rPr>
              <a:t>(sqrt(2));</a:t>
            </a:r>
            <a:endParaRPr lang="en-US" sz="1200" dirty="0">
              <a:latin typeface="Consolas"/>
              <a:ea typeface="Consolas"/>
              <a:cs typeface="Consolas"/>
            </a:endParaRPr>
          </a:p>
          <a:p>
            <a:r>
              <a:rPr lang="en-US" sz="1200" dirty="0">
                <a:latin typeface="Consolas"/>
                <a:ea typeface="Consolas"/>
                <a:cs typeface="Consolas"/>
              </a:rPr>
              <a:t>      ...</a:t>
            </a:r>
          </a:p>
          <a:p>
            <a:pPr>
              <a:lnSpc>
                <a:spcPts val="1540"/>
              </a:lnSpc>
              <a:spcBef>
                <a:spcPts val="3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</a:t>
            </a:r>
            <a:r>
              <a:rPr lang="en-US" sz="1200" dirty="0">
                <a:solidFill>
                  <a:srgbClr val="0008B2"/>
                </a:solidFill>
                <a:latin typeface="Consolas"/>
                <a:ea typeface="Consolas"/>
                <a:cs typeface="Consolas"/>
              </a:rPr>
              <a:t>}</a:t>
            </a:r>
            <a:endParaRPr lang="en-US" sz="1200" dirty="0">
              <a:solidFill>
                <a:srgbClr val="008000"/>
              </a:solidFill>
              <a:latin typeface="Consolas"/>
              <a:ea typeface="Consolas"/>
              <a:cs typeface="Consolas"/>
            </a:endParaRPr>
          </a:p>
          <a:p>
            <a:pPr>
              <a:lnSpc>
                <a:spcPts val="1540"/>
              </a:lnSpc>
              <a:spcBef>
                <a:spcPts val="600"/>
              </a:spcBef>
            </a:pPr>
            <a:r>
              <a:rPr lang="en-US" sz="1200" dirty="0">
                <a:solidFill>
                  <a:srgbClr val="008000"/>
                </a:solidFill>
                <a:latin typeface="Consolas"/>
                <a:ea typeface="Consolas"/>
                <a:cs typeface="Consolas"/>
              </a:rPr>
              <a:t>   </a:t>
            </a:r>
            <a:r>
              <a:rPr lang="en-US" sz="1400" dirty="0">
                <a:solidFill>
                  <a:srgbClr val="006600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Square root of x with precision epsilon */</a:t>
            </a:r>
            <a:endParaRPr lang="en-US" sz="1200" dirty="0">
              <a:solidFill>
                <a:srgbClr val="006600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</a:endParaRPr>
          </a:p>
          <a:p>
            <a:pPr>
              <a:lnSpc>
                <a:spcPts val="1540"/>
              </a:lnSpc>
              <a:spcBef>
                <a:spcPts val="60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</a:t>
            </a:r>
            <a:r>
              <a:rPr lang="en-US" sz="1200" dirty="0">
                <a:solidFill>
                  <a:srgbClr val="0008B2"/>
                </a:solidFill>
                <a:latin typeface="Consolas"/>
                <a:ea typeface="Consolas"/>
                <a:cs typeface="Consolas"/>
              </a:rPr>
              <a:t>public static double sqrt(double x, double epsilon) </a:t>
            </a:r>
            <a:r>
              <a:rPr lang="en-US" sz="1200" dirty="0">
                <a:latin typeface="Consolas"/>
                <a:ea typeface="Consolas"/>
                <a:cs typeface="Consolas"/>
              </a:rPr>
              <a:t>{</a:t>
            </a:r>
          </a:p>
          <a:p>
            <a:pPr>
              <a:lnSpc>
                <a:spcPts val="1540"/>
              </a:lnSpc>
              <a:spcBef>
                <a:spcPts val="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   if (x &lt; 0) return Double.</a:t>
            </a:r>
            <a:r>
              <a:rPr lang="en-US" sz="1200" i="1" dirty="0">
                <a:latin typeface="Consolas"/>
                <a:ea typeface="Consolas"/>
                <a:cs typeface="Consolas"/>
              </a:rPr>
              <a:t>NaN</a:t>
            </a:r>
            <a:r>
              <a:rPr lang="en-US" sz="1200" dirty="0">
                <a:latin typeface="Consolas"/>
                <a:ea typeface="Consolas"/>
                <a:cs typeface="Consolas"/>
              </a:rPr>
              <a:t>;</a:t>
            </a:r>
          </a:p>
          <a:p>
            <a:pPr>
              <a:lnSpc>
                <a:spcPts val="1540"/>
              </a:lnSpc>
              <a:spcBef>
                <a:spcPts val="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   double g = x;</a:t>
            </a:r>
          </a:p>
          <a:p>
            <a:pPr>
              <a:lnSpc>
                <a:spcPts val="1540"/>
              </a:lnSpc>
              <a:spcBef>
                <a:spcPts val="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   while (Math.</a:t>
            </a:r>
            <a:r>
              <a:rPr lang="en-US" sz="1200" i="1" dirty="0">
                <a:latin typeface="Consolas"/>
                <a:ea typeface="Consolas"/>
                <a:cs typeface="Consolas"/>
              </a:rPr>
              <a:t>abs</a:t>
            </a:r>
            <a:r>
              <a:rPr lang="en-US" sz="1200" dirty="0">
                <a:latin typeface="Consolas"/>
                <a:ea typeface="Consolas"/>
                <a:cs typeface="Consolas"/>
              </a:rPr>
              <a:t>(g * g - x) &gt; epsilon) {</a:t>
            </a:r>
          </a:p>
          <a:p>
            <a:pPr>
              <a:lnSpc>
                <a:spcPts val="1540"/>
              </a:lnSpc>
              <a:spcBef>
                <a:spcPts val="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      g = g - (g * g - x) / (2 * g);</a:t>
            </a:r>
          </a:p>
          <a:p>
            <a:pPr>
              <a:lnSpc>
                <a:spcPts val="1540"/>
              </a:lnSpc>
              <a:spcBef>
                <a:spcPts val="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   }</a:t>
            </a:r>
          </a:p>
          <a:p>
            <a:pPr>
              <a:lnSpc>
                <a:spcPts val="1540"/>
              </a:lnSpc>
              <a:spcBef>
                <a:spcPts val="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   </a:t>
            </a:r>
            <a:r>
              <a:rPr lang="en-US" sz="1200" dirty="0">
                <a:solidFill>
                  <a:srgbClr val="0008B2"/>
                </a:solidFill>
                <a:latin typeface="Consolas"/>
                <a:ea typeface="Consolas"/>
                <a:cs typeface="Consolas"/>
              </a:rPr>
              <a:t>return g;</a:t>
            </a:r>
          </a:p>
          <a:p>
            <a:pPr>
              <a:lnSpc>
                <a:spcPts val="1540"/>
              </a:lnSpc>
              <a:spcBef>
                <a:spcPts val="0"/>
              </a:spcBef>
            </a:pPr>
            <a:r>
              <a:rPr lang="en-US" sz="1200" dirty="0">
                <a:solidFill>
                  <a:srgbClr val="0008B2"/>
                </a:solidFill>
                <a:latin typeface="Consolas"/>
                <a:ea typeface="Consolas"/>
                <a:cs typeface="Consolas"/>
              </a:rPr>
              <a:t>   }</a:t>
            </a:r>
            <a:endParaRPr lang="en-US" sz="120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pPr>
              <a:lnSpc>
                <a:spcPts val="1540"/>
              </a:lnSpc>
              <a:spcBef>
                <a:spcPts val="60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</a:t>
            </a:r>
            <a:r>
              <a:rPr lang="en-US" sz="1400" dirty="0">
                <a:solidFill>
                  <a:srgbClr val="006600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Square root of x with default precision 0.001 */</a:t>
            </a:r>
            <a:endParaRPr lang="en-US" sz="1200" dirty="0">
              <a:solidFill>
                <a:srgbClr val="006600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</a:endParaRPr>
          </a:p>
          <a:p>
            <a:pPr>
              <a:lnSpc>
                <a:spcPts val="1540"/>
              </a:lnSpc>
              <a:spcBef>
                <a:spcPts val="600"/>
              </a:spcBef>
            </a:pPr>
            <a:r>
              <a:rPr lang="en-US" sz="120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   </a:t>
            </a:r>
            <a:r>
              <a:rPr lang="en-US" sz="1200" dirty="0">
                <a:solidFill>
                  <a:srgbClr val="0008B2"/>
                </a:solidFill>
                <a:latin typeface="Consolas"/>
                <a:ea typeface="Consolas"/>
                <a:cs typeface="Consolas"/>
              </a:rPr>
              <a:t>public static double sqrt(double x) {</a:t>
            </a:r>
          </a:p>
          <a:p>
            <a:pPr>
              <a:lnSpc>
                <a:spcPts val="1540"/>
              </a:lnSpc>
              <a:spcBef>
                <a:spcPts val="0"/>
              </a:spcBef>
            </a:pPr>
            <a:r>
              <a:rPr lang="en-US" sz="1200" dirty="0">
                <a:solidFill>
                  <a:srgbClr val="0008B2"/>
                </a:solidFill>
                <a:latin typeface="Consolas"/>
                <a:ea typeface="Consolas"/>
                <a:cs typeface="Consolas"/>
              </a:rPr>
              <a:t>      return </a:t>
            </a:r>
            <a:r>
              <a:rPr lang="en-US" sz="1200" i="1" dirty="0">
                <a:solidFill>
                  <a:srgbClr val="0008B2"/>
                </a:solidFill>
                <a:latin typeface="Consolas"/>
                <a:ea typeface="Consolas"/>
                <a:cs typeface="Consolas"/>
              </a:rPr>
              <a:t>sqrt</a:t>
            </a:r>
            <a:r>
              <a:rPr lang="en-US" sz="1200" dirty="0">
                <a:solidFill>
                  <a:srgbClr val="0008B2"/>
                </a:solidFill>
                <a:latin typeface="Consolas"/>
                <a:ea typeface="Consolas"/>
                <a:cs typeface="Consolas"/>
              </a:rPr>
              <a:t>(x, 0.001);</a:t>
            </a:r>
          </a:p>
          <a:p>
            <a:pPr>
              <a:lnSpc>
                <a:spcPts val="1540"/>
              </a:lnSpc>
              <a:spcBef>
                <a:spcPts val="0"/>
              </a:spcBef>
            </a:pPr>
            <a:r>
              <a:rPr lang="en-US" sz="1200" dirty="0">
                <a:solidFill>
                  <a:srgbClr val="0008B2"/>
                </a:solidFill>
                <a:latin typeface="Consolas"/>
                <a:ea typeface="Consolas"/>
                <a:cs typeface="Consolas"/>
              </a:rPr>
              <a:t>   }</a:t>
            </a:r>
          </a:p>
          <a:p>
            <a:pPr>
              <a:lnSpc>
                <a:spcPts val="1540"/>
              </a:lnSpc>
              <a:spcBef>
                <a:spcPts val="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}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BF616B2-965F-7316-BB65-03BD8B037E12}"/>
              </a:ext>
            </a:extLst>
          </p:cNvPr>
          <p:cNvGrpSpPr/>
          <p:nvPr/>
        </p:nvGrpSpPr>
        <p:grpSpPr>
          <a:xfrm>
            <a:off x="891866" y="2762506"/>
            <a:ext cx="4444063" cy="2099474"/>
            <a:chOff x="880800" y="2911438"/>
            <a:chExt cx="4444063" cy="2099474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4361F3F-2A0D-2DB1-E360-9FA8E891C101}"/>
                </a:ext>
              </a:extLst>
            </p:cNvPr>
            <p:cNvSpPr/>
            <p:nvPr/>
          </p:nvSpPr>
          <p:spPr bwMode="auto">
            <a:xfrm>
              <a:off x="880800" y="2911438"/>
              <a:ext cx="4444063" cy="236868"/>
            </a:xfrm>
            <a:prstGeom prst="rect">
              <a:avLst/>
            </a:prstGeom>
            <a:noFill/>
            <a:ln w="19050" cap="flat" cmpd="sng" algn="ctr">
              <a:solidFill>
                <a:schemeClr val="bg1">
                  <a:lumMod val="50000"/>
                </a:schemeClr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3BA9BEC-E681-3E5A-7DF5-1E16E5115AE6}"/>
                </a:ext>
              </a:extLst>
            </p:cNvPr>
            <p:cNvSpPr/>
            <p:nvPr/>
          </p:nvSpPr>
          <p:spPr bwMode="auto">
            <a:xfrm>
              <a:off x="880800" y="4773168"/>
              <a:ext cx="3074989" cy="237744"/>
            </a:xfrm>
            <a:prstGeom prst="rect">
              <a:avLst/>
            </a:prstGeom>
            <a:noFill/>
            <a:ln w="19050" cap="flat" cmpd="sng" algn="ctr">
              <a:solidFill>
                <a:schemeClr val="bg1">
                  <a:lumMod val="50000"/>
                </a:schemeClr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charset="0"/>
                <a:ea typeface="ＭＳ Ｐゴシック" charset="-128"/>
                <a:cs typeface="ＭＳ Ｐゴシック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4491873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6">
            <a:extLst>
              <a:ext uri="{FF2B5EF4-FFF2-40B4-BE49-F238E27FC236}">
                <a16:creationId xmlns:a16="http://schemas.microsoft.com/office/drawing/2014/main" id="{6473D811-4268-99A6-82B3-FA046DCEFF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73084" y="3601402"/>
            <a:ext cx="3532817" cy="2039726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vert="horz" wrap="square" lIns="92075" tIns="46038" rIns="0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rgbClr val="003399"/>
              </a:buClr>
              <a:buSzPct val="50000"/>
              <a:buFont typeface="Monotype Sorts" charset="2"/>
              <a:defRPr kumimoji="1">
                <a:solidFill>
                  <a:srgbClr val="003399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346075" indent="-231775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627063" indent="-166688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147763" indent="-40481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charset="2"/>
              <a:buChar char="!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15398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19970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4542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29114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3686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 marL="114300" lvl="1" indent="0">
              <a:lnSpc>
                <a:spcPct val="100000"/>
              </a:lnSpc>
              <a:spcBef>
                <a:spcPts val="400"/>
              </a:spcBef>
              <a:buSzPct val="100000"/>
              <a:buNone/>
            </a:pPr>
            <a:r>
              <a:rPr kumimoji="0" lang="en-US" u="sng" dirty="0">
                <a:latin typeface="Times New Roman"/>
                <a:cs typeface="Times New Roman"/>
              </a:rPr>
              <a:t>Overloading</a:t>
            </a:r>
          </a:p>
          <a:p>
            <a:pPr marL="114300" lvl="1" indent="0">
              <a:lnSpc>
                <a:spcPct val="100000"/>
              </a:lnSpc>
              <a:spcBef>
                <a:spcPts val="1200"/>
              </a:spcBef>
              <a:buSzPct val="100000"/>
              <a:buNone/>
            </a:pPr>
            <a:r>
              <a:rPr kumimoji="0" lang="en-US" dirty="0">
                <a:latin typeface="Times New Roman"/>
                <a:cs typeface="Times New Roman"/>
              </a:rPr>
              <a:t>Defining functions that have the same name, but different signatures</a:t>
            </a:r>
          </a:p>
          <a:p>
            <a:pPr marL="114300" lvl="1" indent="0">
              <a:lnSpc>
                <a:spcPct val="100000"/>
              </a:lnSpc>
              <a:spcBef>
                <a:spcPts val="1200"/>
              </a:spcBef>
              <a:buSzPct val="100000"/>
              <a:buNone/>
            </a:pPr>
            <a:r>
              <a:rPr kumimoji="0" lang="en-US" dirty="0">
                <a:latin typeface="Times New Roman"/>
                <a:cs typeface="Times New Roman"/>
              </a:rPr>
              <a:t>Note: These are </a:t>
            </a:r>
            <a:r>
              <a:rPr kumimoji="0" lang="en-US" i="1" dirty="0">
                <a:latin typeface="Times New Roman"/>
                <a:cs typeface="Times New Roman"/>
              </a:rPr>
              <a:t>different functions</a:t>
            </a:r>
          </a:p>
          <a:p>
            <a:pPr marL="114300" lvl="1" indent="0">
              <a:lnSpc>
                <a:spcPct val="100000"/>
              </a:lnSpc>
              <a:spcBef>
                <a:spcPts val="1200"/>
              </a:spcBef>
              <a:buSzPct val="100000"/>
              <a:buNone/>
            </a:pPr>
            <a:r>
              <a:rPr kumimoji="0" lang="en-US" dirty="0">
                <a:latin typeface="Times New Roman"/>
                <a:cs typeface="Times New Roman"/>
              </a:rPr>
              <a:t>Supports many programming needs</a:t>
            </a:r>
          </a:p>
          <a:p>
            <a:pPr marL="114300" lvl="1" indent="0">
              <a:lnSpc>
                <a:spcPct val="100000"/>
              </a:lnSpc>
              <a:spcBef>
                <a:spcPts val="400"/>
              </a:spcBef>
              <a:buNone/>
            </a:pPr>
            <a:endParaRPr kumimoji="0" lang="en-US" i="1" dirty="0">
              <a:latin typeface="Times New Roman"/>
              <a:cs typeface="Times New Roman"/>
            </a:endParaRPr>
          </a:p>
        </p:txBody>
      </p:sp>
      <p:sp>
        <p:nvSpPr>
          <p:cNvPr id="15" name="Rectangle 16">
            <a:extLst>
              <a:ext uri="{FF2B5EF4-FFF2-40B4-BE49-F238E27FC236}">
                <a16:creationId xmlns:a16="http://schemas.microsoft.com/office/drawing/2014/main" id="{18C46703-EA12-3E9E-6D4A-F10C5E6DE0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73083" y="1873211"/>
            <a:ext cx="3532817" cy="1651846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vert="horz" wrap="square" lIns="92075" tIns="46038" rIns="0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rgbClr val="003399"/>
              </a:buClr>
              <a:buSzPct val="50000"/>
              <a:buFont typeface="Monotype Sorts" charset="2"/>
              <a:defRPr kumimoji="1">
                <a:solidFill>
                  <a:srgbClr val="003399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346075" indent="-231775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627063" indent="-166688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147763" indent="-40481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charset="2"/>
              <a:buChar char="!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15398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19970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4542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29114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3686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 marL="114300" lvl="1" indent="0">
              <a:lnSpc>
                <a:spcPct val="100000"/>
              </a:lnSpc>
              <a:spcBef>
                <a:spcPts val="400"/>
              </a:spcBef>
              <a:buSzPct val="100000"/>
              <a:buNone/>
            </a:pPr>
            <a:r>
              <a:rPr kumimoji="0" lang="en-US" u="sng" dirty="0">
                <a:latin typeface="Times New Roman"/>
                <a:cs typeface="Times New Roman"/>
              </a:rPr>
              <a:t>Function signature</a:t>
            </a:r>
          </a:p>
          <a:p>
            <a:pPr marL="114300" lvl="1" indent="0">
              <a:lnSpc>
                <a:spcPct val="100000"/>
              </a:lnSpc>
              <a:spcBef>
                <a:spcPts val="400"/>
              </a:spcBef>
              <a:buSzPct val="100000"/>
              <a:buNone/>
            </a:pPr>
            <a:r>
              <a:rPr kumimoji="0" lang="en-US" dirty="0">
                <a:latin typeface="Times New Roman"/>
                <a:cs typeface="Times New Roman"/>
              </a:rPr>
              <a:t>Consists of two things:</a:t>
            </a:r>
          </a:p>
          <a:p>
            <a:pPr marL="114300" lvl="1" indent="0">
              <a:lnSpc>
                <a:spcPct val="100000"/>
              </a:lnSpc>
              <a:spcBef>
                <a:spcPts val="400"/>
              </a:spcBef>
              <a:buSzPct val="100000"/>
              <a:buNone/>
            </a:pPr>
            <a:r>
              <a:rPr kumimoji="0" lang="en-US" i="1" dirty="0">
                <a:latin typeface="Times New Roman"/>
                <a:cs typeface="Times New Roman"/>
              </a:rPr>
              <a:t>number</a:t>
            </a:r>
            <a:r>
              <a:rPr kumimoji="0" lang="en-US" dirty="0">
                <a:latin typeface="Times New Roman"/>
                <a:cs typeface="Times New Roman"/>
              </a:rPr>
              <a:t> of the function’s parameters</a:t>
            </a:r>
          </a:p>
          <a:p>
            <a:pPr marL="114300" lvl="1" indent="0">
              <a:lnSpc>
                <a:spcPct val="100000"/>
              </a:lnSpc>
              <a:spcBef>
                <a:spcPts val="400"/>
              </a:spcBef>
              <a:buSzPct val="100000"/>
              <a:buNone/>
            </a:pPr>
            <a:r>
              <a:rPr kumimoji="0" lang="en-US" i="1" dirty="0">
                <a:latin typeface="Times New Roman"/>
                <a:cs typeface="Times New Roman"/>
              </a:rPr>
              <a:t>types</a:t>
            </a:r>
            <a:r>
              <a:rPr kumimoji="0" lang="en-US" dirty="0">
                <a:latin typeface="Times New Roman"/>
                <a:cs typeface="Times New Roman"/>
              </a:rPr>
              <a:t> of the function’s parameters</a:t>
            </a:r>
          </a:p>
          <a:p>
            <a:pPr marL="114300" lvl="1" indent="0">
              <a:lnSpc>
                <a:spcPct val="100000"/>
              </a:lnSpc>
              <a:spcBef>
                <a:spcPts val="400"/>
              </a:spcBef>
              <a:buNone/>
            </a:pPr>
            <a:endParaRPr kumimoji="0" lang="en-US" i="1" dirty="0">
              <a:latin typeface="Times New Roman"/>
              <a:cs typeface="Times New Roman"/>
            </a:endParaRP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dirty="0"/>
              <a:t>Overloading</a:t>
            </a:r>
            <a:endParaRPr kumimoji="0" lang="en-US" sz="1800" dirty="0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583549" y="737084"/>
            <a:ext cx="5012717" cy="4768982"/>
          </a:xfrm>
          <a:prstGeom prst="rect">
            <a:avLst/>
          </a:prstGeom>
          <a:solidFill>
            <a:schemeClr val="bg1"/>
          </a:solidFill>
          <a:ln w="15875">
            <a:solidFill>
              <a:schemeClr val="tx1">
                <a:alpha val="2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lIns="182880" tIns="91440" rIns="0" bIns="91440" anchor="t" anchorCtr="0">
            <a:prstTxWarp prst="textNoShape">
              <a:avLst/>
            </a:prstTxWarp>
            <a:noAutofit/>
          </a:bodyPr>
          <a:lstStyle/>
          <a:p>
            <a:pPr>
              <a:lnSpc>
                <a:spcPts val="1540"/>
              </a:lnSpc>
              <a:spcBef>
                <a:spcPts val="3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public class MyMath {</a:t>
            </a:r>
          </a:p>
          <a:p>
            <a:pPr>
              <a:lnSpc>
                <a:spcPts val="1540"/>
              </a:lnSpc>
              <a:spcBef>
                <a:spcPts val="3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</a:t>
            </a:r>
            <a:r>
              <a:rPr lang="en-US" sz="1200" dirty="0">
                <a:solidFill>
                  <a:srgbClr val="0008B2"/>
                </a:solidFill>
                <a:latin typeface="Consolas"/>
                <a:ea typeface="Consolas"/>
                <a:cs typeface="Consolas"/>
              </a:rPr>
              <a:t>public static void main(String args[]) {</a:t>
            </a:r>
          </a:p>
          <a:p>
            <a:pPr>
              <a:lnSpc>
                <a:spcPts val="1540"/>
              </a:lnSpc>
              <a:spcBef>
                <a:spcPts val="3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   ...</a:t>
            </a:r>
          </a:p>
          <a:p>
            <a:r>
              <a:rPr lang="en-US" sz="1200" dirty="0">
                <a:latin typeface="Consolas"/>
                <a:ea typeface="Consolas"/>
                <a:cs typeface="Consolas"/>
              </a:rPr>
              <a:t>      </a:t>
            </a:r>
            <a:r>
              <a:rPr lang="en-US" sz="1200" dirty="0">
                <a:latin typeface="Consolas"/>
                <a:ea typeface="Monaco"/>
                <a:cs typeface="Consolas"/>
              </a:rPr>
              <a:t>System.out.</a:t>
            </a:r>
            <a:r>
              <a:rPr lang="en-US" sz="1200">
                <a:latin typeface="Consolas"/>
                <a:ea typeface="Monaco"/>
                <a:cs typeface="Consolas"/>
              </a:rPr>
              <a:t>println</a:t>
            </a:r>
            <a:r>
              <a:rPr lang="en-US" sz="1200" dirty="0">
                <a:latin typeface="Consolas"/>
                <a:ea typeface="Monaco"/>
                <a:cs typeface="Consolas"/>
              </a:rPr>
              <a:t>(sqrt(2, 0.1));        </a:t>
            </a:r>
          </a:p>
          <a:p>
            <a:r>
              <a:rPr lang="en-US" sz="1200" dirty="0">
                <a:latin typeface="Consolas"/>
                <a:ea typeface="Monaco"/>
                <a:cs typeface="Consolas"/>
              </a:rPr>
              <a:t>      System.out.</a:t>
            </a:r>
            <a:r>
              <a:rPr lang="en-US" sz="1200">
                <a:latin typeface="Consolas"/>
                <a:ea typeface="Monaco"/>
                <a:cs typeface="Consolas"/>
              </a:rPr>
              <a:t>println</a:t>
            </a:r>
            <a:r>
              <a:rPr lang="en-US" sz="1200" dirty="0">
                <a:latin typeface="Consolas"/>
                <a:ea typeface="Monaco"/>
                <a:cs typeface="Consolas"/>
              </a:rPr>
              <a:t>(sqrt(2, 0.001));</a:t>
            </a:r>
          </a:p>
          <a:p>
            <a:r>
              <a:rPr lang="en-US" sz="1200" dirty="0">
                <a:latin typeface="Consolas"/>
                <a:ea typeface="Monaco"/>
                <a:cs typeface="Consolas"/>
              </a:rPr>
              <a:t>      System.out.</a:t>
            </a:r>
            <a:r>
              <a:rPr lang="en-US" sz="1200">
                <a:latin typeface="Consolas"/>
                <a:ea typeface="Monaco"/>
                <a:cs typeface="Consolas"/>
              </a:rPr>
              <a:t>println</a:t>
            </a:r>
            <a:r>
              <a:rPr lang="en-US" sz="1200" dirty="0">
                <a:latin typeface="Consolas"/>
                <a:ea typeface="Monaco"/>
                <a:cs typeface="Consolas"/>
              </a:rPr>
              <a:t>(sqrt(2));</a:t>
            </a:r>
            <a:endParaRPr lang="en-US" sz="1200" dirty="0">
              <a:latin typeface="Consolas"/>
              <a:ea typeface="Consolas"/>
              <a:cs typeface="Consolas"/>
            </a:endParaRPr>
          </a:p>
          <a:p>
            <a:r>
              <a:rPr lang="en-US" sz="1200" dirty="0">
                <a:latin typeface="Consolas"/>
                <a:ea typeface="Consolas"/>
                <a:cs typeface="Consolas"/>
              </a:rPr>
              <a:t>      ...</a:t>
            </a:r>
          </a:p>
          <a:p>
            <a:pPr>
              <a:lnSpc>
                <a:spcPts val="1540"/>
              </a:lnSpc>
              <a:spcBef>
                <a:spcPts val="3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</a:t>
            </a:r>
            <a:r>
              <a:rPr lang="en-US" sz="1200" dirty="0">
                <a:solidFill>
                  <a:srgbClr val="0008B2"/>
                </a:solidFill>
                <a:latin typeface="Consolas"/>
                <a:ea typeface="Consolas"/>
                <a:cs typeface="Consolas"/>
              </a:rPr>
              <a:t>}</a:t>
            </a:r>
            <a:endParaRPr lang="en-US" sz="1200" dirty="0">
              <a:solidFill>
                <a:srgbClr val="008000"/>
              </a:solidFill>
              <a:latin typeface="Consolas"/>
              <a:ea typeface="Consolas"/>
              <a:cs typeface="Consolas"/>
            </a:endParaRPr>
          </a:p>
          <a:p>
            <a:pPr>
              <a:lnSpc>
                <a:spcPts val="1540"/>
              </a:lnSpc>
              <a:spcBef>
                <a:spcPts val="600"/>
              </a:spcBef>
            </a:pPr>
            <a:r>
              <a:rPr lang="en-US" sz="1200" dirty="0">
                <a:solidFill>
                  <a:srgbClr val="008000"/>
                </a:solidFill>
                <a:latin typeface="Consolas"/>
                <a:ea typeface="Consolas"/>
                <a:cs typeface="Consolas"/>
              </a:rPr>
              <a:t>   </a:t>
            </a:r>
            <a:r>
              <a:rPr lang="en-US" sz="1400" dirty="0">
                <a:solidFill>
                  <a:srgbClr val="006600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Square root of x with precision epsilon */</a:t>
            </a:r>
            <a:endParaRPr lang="en-US" sz="1200" dirty="0">
              <a:solidFill>
                <a:srgbClr val="006600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</a:endParaRPr>
          </a:p>
          <a:p>
            <a:pPr>
              <a:lnSpc>
                <a:spcPts val="1540"/>
              </a:lnSpc>
              <a:spcBef>
                <a:spcPts val="60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</a:t>
            </a:r>
            <a:r>
              <a:rPr lang="en-US" sz="1200" dirty="0">
                <a:solidFill>
                  <a:srgbClr val="0008B2"/>
                </a:solidFill>
                <a:latin typeface="Consolas"/>
                <a:ea typeface="Consolas"/>
                <a:cs typeface="Consolas"/>
              </a:rPr>
              <a:t>public static double sqrt(double x, double epsilon) </a:t>
            </a:r>
            <a:r>
              <a:rPr lang="en-US" sz="1200" dirty="0">
                <a:latin typeface="Consolas"/>
                <a:ea typeface="Consolas"/>
                <a:cs typeface="Consolas"/>
              </a:rPr>
              <a:t>{</a:t>
            </a:r>
          </a:p>
          <a:p>
            <a:pPr>
              <a:lnSpc>
                <a:spcPts val="1540"/>
              </a:lnSpc>
              <a:spcBef>
                <a:spcPts val="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   if (x &lt; 0) return Double.</a:t>
            </a:r>
            <a:r>
              <a:rPr lang="en-US" sz="1200" i="1" dirty="0">
                <a:latin typeface="Consolas"/>
                <a:ea typeface="Consolas"/>
                <a:cs typeface="Consolas"/>
              </a:rPr>
              <a:t>NaN</a:t>
            </a:r>
            <a:r>
              <a:rPr lang="en-US" sz="1200" dirty="0">
                <a:latin typeface="Consolas"/>
                <a:ea typeface="Consolas"/>
                <a:cs typeface="Consolas"/>
              </a:rPr>
              <a:t>;</a:t>
            </a:r>
          </a:p>
          <a:p>
            <a:pPr>
              <a:lnSpc>
                <a:spcPts val="1540"/>
              </a:lnSpc>
              <a:spcBef>
                <a:spcPts val="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   double g = x;</a:t>
            </a:r>
          </a:p>
          <a:p>
            <a:pPr>
              <a:lnSpc>
                <a:spcPts val="1540"/>
              </a:lnSpc>
              <a:spcBef>
                <a:spcPts val="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   while (Math.</a:t>
            </a:r>
            <a:r>
              <a:rPr lang="en-US" sz="1200" i="1" dirty="0">
                <a:latin typeface="Consolas"/>
                <a:ea typeface="Consolas"/>
                <a:cs typeface="Consolas"/>
              </a:rPr>
              <a:t>abs</a:t>
            </a:r>
            <a:r>
              <a:rPr lang="en-US" sz="1200" dirty="0">
                <a:latin typeface="Consolas"/>
                <a:ea typeface="Consolas"/>
                <a:cs typeface="Consolas"/>
              </a:rPr>
              <a:t>(g * g - x) &gt; epsilon) {</a:t>
            </a:r>
          </a:p>
          <a:p>
            <a:pPr>
              <a:lnSpc>
                <a:spcPts val="1540"/>
              </a:lnSpc>
              <a:spcBef>
                <a:spcPts val="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      g = g - (g * g - x) / (2 * g);</a:t>
            </a:r>
          </a:p>
          <a:p>
            <a:pPr>
              <a:lnSpc>
                <a:spcPts val="1540"/>
              </a:lnSpc>
              <a:spcBef>
                <a:spcPts val="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   }</a:t>
            </a:r>
          </a:p>
          <a:p>
            <a:pPr>
              <a:lnSpc>
                <a:spcPts val="1540"/>
              </a:lnSpc>
              <a:spcBef>
                <a:spcPts val="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   </a:t>
            </a:r>
            <a:r>
              <a:rPr lang="en-US" sz="1200" dirty="0">
                <a:solidFill>
                  <a:srgbClr val="0008B2"/>
                </a:solidFill>
                <a:latin typeface="Consolas"/>
                <a:ea typeface="Consolas"/>
                <a:cs typeface="Consolas"/>
              </a:rPr>
              <a:t>return g;</a:t>
            </a:r>
          </a:p>
          <a:p>
            <a:pPr>
              <a:lnSpc>
                <a:spcPts val="1540"/>
              </a:lnSpc>
              <a:spcBef>
                <a:spcPts val="0"/>
              </a:spcBef>
            </a:pPr>
            <a:r>
              <a:rPr lang="en-US" sz="1200" dirty="0">
                <a:solidFill>
                  <a:srgbClr val="0008B2"/>
                </a:solidFill>
                <a:latin typeface="Consolas"/>
                <a:ea typeface="Consolas"/>
                <a:cs typeface="Consolas"/>
              </a:rPr>
              <a:t>   }</a:t>
            </a:r>
            <a:endParaRPr lang="en-US" sz="120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pPr>
              <a:lnSpc>
                <a:spcPts val="1540"/>
              </a:lnSpc>
              <a:spcBef>
                <a:spcPts val="60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</a:t>
            </a:r>
            <a:r>
              <a:rPr lang="en-US" sz="1400" dirty="0">
                <a:solidFill>
                  <a:srgbClr val="006600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Square root of x with default precision 0.001 */</a:t>
            </a:r>
            <a:endParaRPr lang="en-US" sz="1200" dirty="0">
              <a:solidFill>
                <a:srgbClr val="006600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</a:endParaRPr>
          </a:p>
          <a:p>
            <a:pPr>
              <a:lnSpc>
                <a:spcPts val="1540"/>
              </a:lnSpc>
              <a:spcBef>
                <a:spcPts val="600"/>
              </a:spcBef>
            </a:pPr>
            <a:r>
              <a:rPr lang="en-US" sz="120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   </a:t>
            </a:r>
            <a:r>
              <a:rPr lang="en-US" sz="1200" dirty="0">
                <a:solidFill>
                  <a:srgbClr val="0008B2"/>
                </a:solidFill>
                <a:latin typeface="Consolas"/>
                <a:ea typeface="Consolas"/>
                <a:cs typeface="Consolas"/>
              </a:rPr>
              <a:t>public static double sqrt(double x) {</a:t>
            </a:r>
          </a:p>
          <a:p>
            <a:pPr>
              <a:lnSpc>
                <a:spcPts val="1540"/>
              </a:lnSpc>
              <a:spcBef>
                <a:spcPts val="0"/>
              </a:spcBef>
            </a:pPr>
            <a:r>
              <a:rPr lang="en-US" sz="1200" dirty="0">
                <a:solidFill>
                  <a:srgbClr val="0008B2"/>
                </a:solidFill>
                <a:latin typeface="Consolas"/>
                <a:ea typeface="Consolas"/>
                <a:cs typeface="Consolas"/>
              </a:rPr>
              <a:t>      return </a:t>
            </a:r>
            <a:r>
              <a:rPr lang="en-US" sz="1200" i="1" dirty="0">
                <a:solidFill>
                  <a:srgbClr val="0008B2"/>
                </a:solidFill>
                <a:latin typeface="Consolas"/>
                <a:ea typeface="Consolas"/>
                <a:cs typeface="Consolas"/>
              </a:rPr>
              <a:t>sqrt</a:t>
            </a:r>
            <a:r>
              <a:rPr lang="en-US" sz="1200" dirty="0">
                <a:solidFill>
                  <a:srgbClr val="0008B2"/>
                </a:solidFill>
                <a:latin typeface="Consolas"/>
                <a:ea typeface="Consolas"/>
                <a:cs typeface="Consolas"/>
              </a:rPr>
              <a:t>(x, 0.001);</a:t>
            </a:r>
          </a:p>
          <a:p>
            <a:pPr>
              <a:lnSpc>
                <a:spcPts val="1540"/>
              </a:lnSpc>
              <a:spcBef>
                <a:spcPts val="0"/>
              </a:spcBef>
            </a:pPr>
            <a:r>
              <a:rPr lang="en-US" sz="1200" dirty="0">
                <a:solidFill>
                  <a:srgbClr val="0008B2"/>
                </a:solidFill>
                <a:latin typeface="Consolas"/>
                <a:ea typeface="Consolas"/>
                <a:cs typeface="Consolas"/>
              </a:rPr>
              <a:t>   }</a:t>
            </a:r>
          </a:p>
          <a:p>
            <a:pPr>
              <a:lnSpc>
                <a:spcPts val="1540"/>
              </a:lnSpc>
              <a:spcBef>
                <a:spcPts val="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}</a:t>
            </a:r>
          </a:p>
        </p:txBody>
      </p:sp>
      <p:sp>
        <p:nvSpPr>
          <p:cNvPr id="6" name="Rectangle 16">
            <a:extLst>
              <a:ext uri="{FF2B5EF4-FFF2-40B4-BE49-F238E27FC236}">
                <a16:creationId xmlns:a16="http://schemas.microsoft.com/office/drawing/2014/main" id="{C55DCEB6-1739-D40D-C4C1-C9FCC1782D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5860" y="5717473"/>
            <a:ext cx="7531751" cy="540149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vert="horz" wrap="square" lIns="92075" tIns="46038" rIns="0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rgbClr val="003399"/>
              </a:buClr>
              <a:buSzPct val="50000"/>
              <a:buFont typeface="Monotype Sorts" charset="2"/>
              <a:defRPr kumimoji="1">
                <a:solidFill>
                  <a:srgbClr val="003399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346075" indent="-231775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627063" indent="-166688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147763" indent="-40481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charset="2"/>
              <a:buChar char="!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15398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19970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4542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29114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3686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 marL="114300" lvl="1" indent="0">
              <a:lnSpc>
                <a:spcPct val="100000"/>
              </a:lnSpc>
              <a:spcBef>
                <a:spcPts val="600"/>
              </a:spcBef>
              <a:buNone/>
            </a:pPr>
            <a:r>
              <a:rPr kumimoji="0" lang="en-US" u="sng" dirty="0">
                <a:latin typeface="Times New Roman" charset="0"/>
                <a:ea typeface="Times New Roman" charset="0"/>
                <a:cs typeface="Times New Roman" charset="0"/>
              </a:rPr>
              <a:t>In this example:</a:t>
            </a:r>
            <a:r>
              <a:rPr kumimoji="0" lang="en-US" dirty="0">
                <a:latin typeface="Times New Roman" charset="0"/>
                <a:ea typeface="Times New Roman" charset="0"/>
                <a:cs typeface="Times New Roman" charset="0"/>
              </a:rPr>
              <a:t> Overloading is used to implement a computation </a:t>
            </a:r>
            <a:br>
              <a:rPr kumimoji="0" lang="en-US" dirty="0">
                <a:latin typeface="Times New Roman" charset="0"/>
                <a:ea typeface="Times New Roman" charset="0"/>
                <a:cs typeface="Times New Roman" charset="0"/>
              </a:rPr>
            </a:br>
            <a:r>
              <a:rPr kumimoji="0" lang="en-US" dirty="0">
                <a:latin typeface="Times New Roman" charset="0"/>
                <a:ea typeface="Times New Roman" charset="0"/>
                <a:cs typeface="Times New Roman" charset="0"/>
              </a:rPr>
              <a:t>that has both a default precision, and a user-defined precision.</a:t>
            </a:r>
            <a:endParaRPr kumimoji="0" lang="en-US" i="1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114300" lvl="1" indent="0">
              <a:lnSpc>
                <a:spcPct val="100000"/>
              </a:lnSpc>
              <a:spcBef>
                <a:spcPts val="400"/>
              </a:spcBef>
              <a:buNone/>
            </a:pPr>
            <a:endParaRPr kumimoji="0" lang="en-US" i="1" dirty="0">
              <a:latin typeface="Times New Roman"/>
              <a:cs typeface="Times New Roman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BF616B2-965F-7316-BB65-03BD8B037E12}"/>
              </a:ext>
            </a:extLst>
          </p:cNvPr>
          <p:cNvGrpSpPr/>
          <p:nvPr/>
        </p:nvGrpSpPr>
        <p:grpSpPr>
          <a:xfrm>
            <a:off x="891866" y="2762506"/>
            <a:ext cx="4444063" cy="2099474"/>
            <a:chOff x="880800" y="2911438"/>
            <a:chExt cx="4444063" cy="2099474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4361F3F-2A0D-2DB1-E360-9FA8E891C101}"/>
                </a:ext>
              </a:extLst>
            </p:cNvPr>
            <p:cNvSpPr/>
            <p:nvPr/>
          </p:nvSpPr>
          <p:spPr bwMode="auto">
            <a:xfrm>
              <a:off x="880800" y="2911438"/>
              <a:ext cx="4444063" cy="236868"/>
            </a:xfrm>
            <a:prstGeom prst="rect">
              <a:avLst/>
            </a:prstGeom>
            <a:noFill/>
            <a:ln w="19050" cap="flat" cmpd="sng" algn="ctr">
              <a:solidFill>
                <a:schemeClr val="bg1">
                  <a:lumMod val="50000"/>
                </a:schemeClr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3BA9BEC-E681-3E5A-7DF5-1E16E5115AE6}"/>
                </a:ext>
              </a:extLst>
            </p:cNvPr>
            <p:cNvSpPr/>
            <p:nvPr/>
          </p:nvSpPr>
          <p:spPr bwMode="auto">
            <a:xfrm>
              <a:off x="880800" y="4773168"/>
              <a:ext cx="3074989" cy="237744"/>
            </a:xfrm>
            <a:prstGeom prst="rect">
              <a:avLst/>
            </a:prstGeom>
            <a:noFill/>
            <a:ln w="19050" cap="flat" cmpd="sng" algn="ctr">
              <a:solidFill>
                <a:schemeClr val="bg1">
                  <a:lumMod val="50000"/>
                </a:schemeClr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charset="0"/>
                <a:ea typeface="ＭＳ Ｐゴシック" charset="-128"/>
                <a:cs typeface="ＭＳ Ｐゴシック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3642460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dirty="0"/>
              <a:t>Overloading: Example 2</a:t>
            </a:r>
            <a:endParaRPr kumimoji="0" lang="en-US" sz="1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37038" t="2145" r="4217"/>
          <a:stretch/>
        </p:blipFill>
        <p:spPr>
          <a:xfrm>
            <a:off x="739860" y="696902"/>
            <a:ext cx="4683040" cy="5014280"/>
          </a:xfrm>
          <a:prstGeom prst="rect">
            <a:avLst/>
          </a:prstGeom>
        </p:spPr>
      </p:pic>
      <p:sp>
        <p:nvSpPr>
          <p:cNvPr id="12" name="Rectangle 3">
            <a:extLst>
              <a:ext uri="{FF2B5EF4-FFF2-40B4-BE49-F238E27FC236}">
                <a16:creationId xmlns:a16="http://schemas.microsoft.com/office/drawing/2014/main" id="{7FCC407D-958F-7C43-B4B0-BF122CA1F8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85166" y="1758150"/>
            <a:ext cx="3149438" cy="3932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rgbClr val="003399"/>
              </a:buClr>
              <a:buSzPct val="50000"/>
              <a:buFont typeface="Monotype Sorts" charset="2"/>
              <a:defRPr kumimoji="1" sz="2800">
                <a:solidFill>
                  <a:srgbClr val="003399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346075" indent="-231775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627063" indent="-166688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0000"/>
              <a:buChar char="–"/>
              <a:defRPr kumimoji="1" sz="20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147763" indent="-40481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charset="2"/>
              <a:buChar char="!"/>
              <a:defRPr kumimoji="1" sz="1800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15398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 sz="1800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19970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 sz="1800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4542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 sz="1800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29114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 sz="1800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3686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 sz="1800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>
              <a:lnSpc>
                <a:spcPts val="2160"/>
              </a:lnSpc>
              <a:spcBef>
                <a:spcPts val="1200"/>
              </a:spcBef>
            </a:pPr>
            <a:r>
              <a:rPr lang="en-US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(Java’s </a:t>
            </a:r>
            <a:r>
              <a:rPr lang="en-US" sz="1400" dirty="0">
                <a:solidFill>
                  <a:srgbClr val="000000"/>
                </a:solidFill>
                <a:latin typeface="Consolas"/>
                <a:cs typeface="Consolas"/>
              </a:rPr>
              <a:t>println</a:t>
            </a:r>
            <a:r>
              <a:rPr lang="en-US" sz="1800" dirty="0">
                <a:solidFill>
                  <a:srgbClr val="000000"/>
                </a:solidFill>
                <a:latin typeface="Times New Roman"/>
                <a:cs typeface="Times New Roman"/>
              </a:rPr>
              <a:t> function API)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8F0DF4-C3C8-50BD-0B11-2E7649B984DB}"/>
              </a:ext>
            </a:extLst>
          </p:cNvPr>
          <p:cNvSpPr txBox="1"/>
          <p:nvPr/>
        </p:nvSpPr>
        <p:spPr>
          <a:xfrm>
            <a:off x="5685166" y="2952286"/>
            <a:ext cx="2899187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4300" lvl="1" indent="0">
              <a:lnSpc>
                <a:spcPct val="100000"/>
              </a:lnSpc>
              <a:spcBef>
                <a:spcPts val="600"/>
              </a:spcBef>
              <a:buNone/>
            </a:pPr>
            <a:r>
              <a:rPr kumimoji="0" lang="en-US" sz="1800" dirty="0">
                <a:latin typeface="Times New Roman" charset="0"/>
                <a:ea typeface="Times New Roman" charset="0"/>
                <a:cs typeface="Times New Roman" charset="0"/>
              </a:rPr>
              <a:t>Here overloading is used to create a single “printing service” that can be used to print many different data types using “the same” </a:t>
            </a:r>
            <a:r>
              <a:rPr kumimoji="0" lang="en-US" sz="1600" dirty="0">
                <a:latin typeface="Consolas" panose="020B0609020204030204" pitchFamily="49" charset="0"/>
                <a:ea typeface="Times New Roman" charset="0"/>
                <a:cs typeface="Consolas" panose="020B0609020204030204" pitchFamily="49" charset="0"/>
              </a:rPr>
              <a:t>println</a:t>
            </a:r>
            <a:r>
              <a:rPr kumimoji="0" lang="en-US" sz="1800" dirty="0">
                <a:latin typeface="Times New Roman" charset="0"/>
                <a:ea typeface="Times New Roman" charset="0"/>
                <a:cs typeface="Times New Roman" charset="0"/>
              </a:rPr>
              <a:t> function.</a:t>
            </a:r>
            <a:endParaRPr kumimoji="0" lang="en-US" sz="1800" i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225052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dirty="0"/>
              <a:t>Overloading: Example 3</a:t>
            </a:r>
            <a:endParaRPr kumimoji="0" lang="en-US" sz="1800" dirty="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02853" y="3601402"/>
            <a:ext cx="4923713" cy="1456738"/>
          </a:xfrm>
          <a:prstGeom prst="rect">
            <a:avLst/>
          </a:prstGeom>
          <a:solidFill>
            <a:schemeClr val="bg1"/>
          </a:solidFill>
          <a:ln w="15875">
            <a:solidFill>
              <a:schemeClr val="tx1">
                <a:alpha val="2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lIns="182880" tIns="91440" rIns="0" bIns="91440" anchor="t" anchorCtr="0">
            <a:prstTxWarp prst="textNoShape">
              <a:avLst/>
            </a:prstTxWarp>
            <a:noAutofit/>
          </a:bodyPr>
          <a:lstStyle/>
          <a:p>
            <a:pPr>
              <a:lnSpc>
                <a:spcPts val="2340"/>
              </a:lnSpc>
            </a:pPr>
            <a:r>
              <a:rPr lang="en-US" sz="1200" dirty="0">
                <a:latin typeface="Consolas"/>
                <a:ea typeface="Monaco"/>
                <a:cs typeface="Consolas"/>
              </a:rPr>
              <a:t>str = "It was the best of time";	</a:t>
            </a:r>
          </a:p>
          <a:p>
            <a:pPr>
              <a:lnSpc>
                <a:spcPts val="2340"/>
              </a:lnSpc>
            </a:pPr>
            <a:r>
              <a:rPr lang="en-US" sz="1200" dirty="0">
                <a:latin typeface="Consolas"/>
                <a:ea typeface="Monaco"/>
                <a:cs typeface="Consolas"/>
              </a:rPr>
              <a:t>System.out.println(str.</a:t>
            </a:r>
            <a:r>
              <a:rPr lang="en-US" sz="1200">
                <a:latin typeface="Consolas"/>
                <a:ea typeface="Monaco"/>
                <a:cs typeface="Consolas"/>
              </a:rPr>
              <a:t>indexOf</a:t>
            </a:r>
            <a:r>
              <a:rPr lang="en-US" sz="1200" dirty="0">
                <a:latin typeface="Consolas"/>
                <a:ea typeface="Monaco"/>
                <a:cs typeface="Consolas"/>
              </a:rPr>
              <a:t>('t'));  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Monaco"/>
                <a:cs typeface="Consolas"/>
              </a:rPr>
              <a:t>   </a:t>
            </a:r>
            <a:r>
              <a:rPr lang="en-US" sz="1200" dirty="0">
                <a:solidFill>
                  <a:srgbClr val="006600"/>
                </a:solidFill>
                <a:latin typeface="Consolas"/>
                <a:ea typeface="Monaco"/>
                <a:cs typeface="Consolas"/>
              </a:rPr>
              <a:t>// prints 1</a:t>
            </a:r>
          </a:p>
          <a:p>
            <a:pPr>
              <a:lnSpc>
                <a:spcPts val="2340"/>
              </a:lnSpc>
            </a:pPr>
            <a:r>
              <a:rPr lang="en-US" sz="1200" dirty="0">
                <a:latin typeface="Consolas"/>
                <a:ea typeface="Monaco"/>
                <a:cs typeface="Consolas"/>
              </a:rPr>
              <a:t>System.out.println(str.</a:t>
            </a:r>
            <a:r>
              <a:rPr lang="en-US" sz="1200">
                <a:latin typeface="Consolas"/>
                <a:ea typeface="Monaco"/>
                <a:cs typeface="Consolas"/>
              </a:rPr>
              <a:t>indexOf</a:t>
            </a:r>
            <a:r>
              <a:rPr lang="en-US" sz="1200" dirty="0">
                <a:latin typeface="Consolas"/>
                <a:ea typeface="Monaco"/>
                <a:cs typeface="Consolas"/>
              </a:rPr>
              <a:t>('t',3));   </a:t>
            </a:r>
            <a:r>
              <a:rPr lang="en-US" sz="1200" dirty="0">
                <a:solidFill>
                  <a:srgbClr val="006600"/>
                </a:solidFill>
                <a:latin typeface="Consolas"/>
                <a:ea typeface="Monaco"/>
                <a:cs typeface="Consolas"/>
              </a:rPr>
              <a:t>// prints 7</a:t>
            </a:r>
          </a:p>
          <a:p>
            <a:pPr>
              <a:lnSpc>
                <a:spcPts val="2340"/>
              </a:lnSpc>
            </a:pPr>
            <a:r>
              <a:rPr lang="en-US" sz="1200" dirty="0">
                <a:latin typeface="Consolas"/>
                <a:ea typeface="Monaco"/>
                <a:cs typeface="Consolas"/>
              </a:rPr>
              <a:t>System.out.println(str.</a:t>
            </a:r>
            <a:r>
              <a:rPr lang="en-US" sz="1200">
                <a:latin typeface="Consolas"/>
                <a:ea typeface="Monaco"/>
                <a:cs typeface="Consolas"/>
              </a:rPr>
              <a:t>indexOf</a:t>
            </a:r>
            <a:r>
              <a:rPr lang="en-US" sz="1200" dirty="0">
                <a:latin typeface="Consolas"/>
                <a:ea typeface="Monaco"/>
                <a:cs typeface="Consolas"/>
              </a:rPr>
              <a:t>("best"));  </a:t>
            </a:r>
            <a:r>
              <a:rPr lang="en-US" sz="1200" dirty="0">
                <a:solidFill>
                  <a:srgbClr val="006600"/>
                </a:solidFill>
                <a:latin typeface="Consolas"/>
                <a:ea typeface="Monaco"/>
                <a:cs typeface="Consolas"/>
              </a:rPr>
              <a:t>// prints 11</a:t>
            </a:r>
            <a:endParaRPr lang="en-US" sz="1200" dirty="0">
              <a:solidFill>
                <a:srgbClr val="006600"/>
              </a:solidFill>
              <a:latin typeface="Consolas"/>
              <a:ea typeface="Consolas"/>
              <a:cs typeface="Consola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b="3520"/>
          <a:stretch/>
        </p:blipFill>
        <p:spPr>
          <a:xfrm>
            <a:off x="602853" y="794015"/>
            <a:ext cx="6229747" cy="2425526"/>
          </a:xfrm>
          <a:prstGeom prst="rect">
            <a:avLst/>
          </a:prstGeom>
        </p:spPr>
      </p:pic>
      <p:sp>
        <p:nvSpPr>
          <p:cNvPr id="16" name="Rectangle 3">
            <a:extLst>
              <a:ext uri="{FF2B5EF4-FFF2-40B4-BE49-F238E27FC236}">
                <a16:creationId xmlns:a16="http://schemas.microsoft.com/office/drawing/2014/main" id="{389ABBE4-9DC7-8440-ABAD-B707CCB08F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66428" y="1423400"/>
            <a:ext cx="1574719" cy="3932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rgbClr val="003399"/>
              </a:buClr>
              <a:buSzPct val="50000"/>
              <a:buFont typeface="Monotype Sorts" charset="2"/>
              <a:defRPr kumimoji="1" sz="2800">
                <a:solidFill>
                  <a:srgbClr val="003399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346075" indent="-231775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627063" indent="-166688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0000"/>
              <a:buChar char="–"/>
              <a:defRPr kumimoji="1" sz="20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147763" indent="-40481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charset="2"/>
              <a:buChar char="!"/>
              <a:defRPr kumimoji="1" sz="1800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15398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 sz="1800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19970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 sz="1800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4542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 sz="1800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29114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 sz="1800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3686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 sz="1800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 marL="11113" indent="-11113">
              <a:lnSpc>
                <a:spcPts val="2160"/>
              </a:lnSpc>
              <a:spcBef>
                <a:spcPts val="1200"/>
              </a:spcBef>
            </a:pPr>
            <a:r>
              <a:rPr lang="en-US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(Java’s </a:t>
            </a:r>
            <a:r>
              <a:rPr lang="en-US" sz="1400" dirty="0">
                <a:solidFill>
                  <a:srgbClr val="000000"/>
                </a:solidFill>
                <a:latin typeface="Consolas"/>
                <a:cs typeface="Consolas"/>
              </a:rPr>
              <a:t>indexOf</a:t>
            </a:r>
            <a:r>
              <a:rPr lang="en-US" sz="1800" dirty="0">
                <a:solidFill>
                  <a:srgbClr val="000000"/>
                </a:solidFill>
                <a:latin typeface="Times New Roman"/>
                <a:cs typeface="Times New Roman"/>
              </a:rPr>
              <a:t> function API)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8E4AC7-DDD5-E4F7-1554-9DE3718E8673}"/>
              </a:ext>
            </a:extLst>
          </p:cNvPr>
          <p:cNvSpPr txBox="1"/>
          <p:nvPr/>
        </p:nvSpPr>
        <p:spPr>
          <a:xfrm>
            <a:off x="5794460" y="3729606"/>
            <a:ext cx="310400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4300" lvl="1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dirty="0">
                <a:solidFill>
                  <a:srgbClr val="000000"/>
                </a:solidFill>
                <a:latin typeface="Times New Roman"/>
                <a:cs typeface="Times New Roman"/>
              </a:rPr>
              <a:t>Here overloading is used to feature different variants</a:t>
            </a:r>
            <a:br>
              <a:rPr lang="en-US" dirty="0">
                <a:solidFill>
                  <a:srgbClr val="000000"/>
                </a:solidFill>
                <a:latin typeface="Times New Roman"/>
                <a:cs typeface="Times New Roman"/>
              </a:rPr>
            </a:br>
            <a:r>
              <a:rPr lang="en-US" dirty="0">
                <a:solidFill>
                  <a:srgbClr val="000000"/>
                </a:solidFill>
                <a:latin typeface="Times New Roman"/>
                <a:cs typeface="Times New Roman"/>
              </a:rPr>
              <a:t>of “the same”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indexOf</a:t>
            </a:r>
            <a:r>
              <a:rPr lang="en-US" dirty="0">
                <a:solidFill>
                  <a:srgbClr val="000000"/>
                </a:solidFill>
                <a:latin typeface="Times New Roman"/>
                <a:cs typeface="Times New Roman"/>
              </a:rPr>
              <a:t> function.</a:t>
            </a:r>
            <a:endParaRPr kumimoji="0" lang="en-US" i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323257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792078" y="965619"/>
            <a:ext cx="7784655" cy="3878180"/>
          </a:xfrm>
        </p:spPr>
        <p:txBody>
          <a:bodyPr>
            <a:noAutofit/>
          </a:bodyPr>
          <a:lstStyle/>
          <a:p>
            <a:pPr marL="365125" indent="-274638">
              <a:lnSpc>
                <a:spcPct val="100000"/>
              </a:lnSpc>
              <a:spcBef>
                <a:spcPts val="1800"/>
              </a:spcBef>
              <a:buClrTx/>
              <a:buSzPct val="100000"/>
              <a:buFont typeface="Arial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Times New Roman"/>
                <a:cs typeface="Times New Roman"/>
              </a:rPr>
              <a:t>Function anatomy</a:t>
            </a:r>
            <a:endParaRPr lang="en-US" sz="2000" dirty="0">
              <a:cs typeface="Times New Roman"/>
            </a:endParaRPr>
          </a:p>
          <a:p>
            <a:pPr marL="365125" indent="-274638">
              <a:lnSpc>
                <a:spcPct val="100000"/>
              </a:lnSpc>
              <a:spcBef>
                <a:spcPts val="1800"/>
              </a:spcBef>
              <a:buClrTx/>
              <a:buSzPct val="100000"/>
              <a:buFont typeface="Arial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Times New Roman"/>
                <a:cs typeface="Times New Roman"/>
              </a:rPr>
              <a:t>Function call and return</a:t>
            </a:r>
          </a:p>
          <a:p>
            <a:pPr marL="365125" indent="-274638">
              <a:lnSpc>
                <a:spcPct val="100000"/>
              </a:lnSpc>
              <a:spcBef>
                <a:spcPts val="1800"/>
              </a:spcBef>
              <a:buClrTx/>
              <a:buSzPct val="100000"/>
              <a:buFont typeface="Arial" charset="0"/>
              <a:buChar char="•"/>
            </a:pPr>
            <a:r>
              <a:rPr lang="en-US" sz="2000" dirty="0">
                <a:cs typeface="Times New Roman"/>
              </a:rPr>
              <a:t>Overloading</a:t>
            </a:r>
          </a:p>
          <a:p>
            <a:pPr marL="365125" indent="-274638">
              <a:lnSpc>
                <a:spcPct val="100000"/>
              </a:lnSpc>
              <a:spcBef>
                <a:spcPts val="1800"/>
              </a:spcBef>
              <a:buClrTx/>
              <a:buSzPct val="100000"/>
              <a:buFont typeface="Arial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Times New Roman"/>
                <a:cs typeface="Times New Roman"/>
              </a:rPr>
              <a:t>Some topics in engineering issues</a:t>
            </a:r>
          </a:p>
          <a:p>
            <a:pPr>
              <a:lnSpc>
                <a:spcPct val="100000"/>
              </a:lnSpc>
              <a:spcBef>
                <a:spcPts val="2400"/>
              </a:spcBef>
            </a:pPr>
            <a:endParaRPr lang="en-US" sz="2000" dirty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  <a:spcBef>
                <a:spcPts val="2400"/>
              </a:spcBef>
            </a:pPr>
            <a:endParaRPr lang="en-US" sz="2000" dirty="0"/>
          </a:p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endParaRPr lang="en-US" sz="2000" dirty="0"/>
          </a:p>
          <a:p>
            <a:pPr>
              <a:lnSpc>
                <a:spcPct val="100000"/>
              </a:lnSpc>
              <a:spcBef>
                <a:spcPts val="2400"/>
              </a:spcBef>
            </a:pPr>
            <a:endParaRPr lang="en-US" sz="2000" dirty="0"/>
          </a:p>
        </p:txBody>
      </p:sp>
      <p:sp>
        <p:nvSpPr>
          <p:cNvPr id="8" name="Right Arrow 7"/>
          <p:cNvSpPr/>
          <p:nvPr/>
        </p:nvSpPr>
        <p:spPr bwMode="auto">
          <a:xfrm>
            <a:off x="727246" y="2608419"/>
            <a:ext cx="464457" cy="377371"/>
          </a:xfrm>
          <a:prstGeom prst="rightArrow">
            <a:avLst/>
          </a:prstGeom>
          <a:solidFill>
            <a:schemeClr val="bg1">
              <a:lumMod val="50000"/>
            </a:scheme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mic Sans MS" charset="0"/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24869" r="17798"/>
          <a:stretch/>
        </p:blipFill>
        <p:spPr>
          <a:xfrm>
            <a:off x="817251" y="938725"/>
            <a:ext cx="397493" cy="38890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84E8FF4-73CC-C741-96B4-4B954EC563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869" r="17798"/>
          <a:stretch/>
        </p:blipFill>
        <p:spPr>
          <a:xfrm>
            <a:off x="816512" y="1515945"/>
            <a:ext cx="397493" cy="38890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A7A56E7-3426-A947-BB8F-C61D0D4056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869" r="17798"/>
          <a:stretch/>
        </p:blipFill>
        <p:spPr>
          <a:xfrm>
            <a:off x="812903" y="2052219"/>
            <a:ext cx="397493" cy="388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651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dirty="0"/>
              <a:t>Modularity</a:t>
            </a:r>
            <a:endParaRPr kumimoji="0" lang="en-US" sz="1800" dirty="0"/>
          </a:p>
        </p:txBody>
      </p:sp>
      <p:sp>
        <p:nvSpPr>
          <p:cNvPr id="8" name="Rectangle 16">
            <a:extLst>
              <a:ext uri="{FF2B5EF4-FFF2-40B4-BE49-F238E27FC236}">
                <a16:creationId xmlns:a16="http://schemas.microsoft.com/office/drawing/2014/main" id="{31115068-D080-9143-A022-503F8E70E6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42461" y="747389"/>
            <a:ext cx="3591181" cy="4690581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vert="horz" wrap="square" lIns="92075" tIns="46038" rIns="0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rgbClr val="003399"/>
              </a:buClr>
              <a:buSzPct val="50000"/>
              <a:buFont typeface="Monotype Sorts" charset="2"/>
              <a:defRPr kumimoji="1">
                <a:solidFill>
                  <a:srgbClr val="003399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346075" indent="-231775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627063" indent="-166688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147763" indent="-40481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charset="2"/>
              <a:buChar char="!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15398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19970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4542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29114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3686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 marL="114300" lvl="1" indent="0">
              <a:lnSpc>
                <a:spcPct val="100000"/>
              </a:lnSpc>
              <a:spcBef>
                <a:spcPts val="1200"/>
              </a:spcBef>
              <a:buSzPct val="100000"/>
              <a:buNone/>
            </a:pPr>
            <a:r>
              <a:rPr kumimoji="0" lang="en-US" u="sng" dirty="0">
                <a:latin typeface="Times New Roman"/>
                <a:cs typeface="Times New Roman"/>
              </a:rPr>
              <a:t>Modularity</a:t>
            </a:r>
          </a:p>
          <a:p>
            <a:pPr marL="114300" lvl="1" indent="0">
              <a:lnSpc>
                <a:spcPct val="100000"/>
              </a:lnSpc>
              <a:spcBef>
                <a:spcPts val="1200"/>
              </a:spcBef>
              <a:buSzPct val="100000"/>
              <a:buNone/>
            </a:pPr>
            <a:r>
              <a:rPr kumimoji="0" lang="en-US" dirty="0">
                <a:latin typeface="Times New Roman"/>
                <a:cs typeface="Times New Roman"/>
              </a:rPr>
              <a:t>Dividing a program into</a:t>
            </a:r>
            <a:br>
              <a:rPr kumimoji="0" lang="en-US" dirty="0">
                <a:latin typeface="Times New Roman"/>
                <a:cs typeface="Times New Roman"/>
              </a:rPr>
            </a:br>
            <a:r>
              <a:rPr kumimoji="0" lang="en-US" dirty="0">
                <a:latin typeface="Times New Roman"/>
                <a:cs typeface="Times New Roman"/>
              </a:rPr>
              <a:t>several modules (functions)</a:t>
            </a:r>
          </a:p>
          <a:p>
            <a:pPr marL="114300" lvl="1" indent="0">
              <a:lnSpc>
                <a:spcPct val="100000"/>
              </a:lnSpc>
              <a:spcBef>
                <a:spcPts val="1200"/>
              </a:spcBef>
              <a:buSzPct val="100000"/>
              <a:buNone/>
            </a:pPr>
            <a:r>
              <a:rPr kumimoji="0" lang="en-US" u="sng" dirty="0">
                <a:latin typeface="Times New Roman"/>
                <a:cs typeface="Times New Roman"/>
              </a:rPr>
              <a:t>Benefits</a:t>
            </a:r>
          </a:p>
          <a:p>
            <a:pPr marL="114300" lvl="1" indent="0">
              <a:lnSpc>
                <a:spcPct val="100000"/>
              </a:lnSpc>
              <a:spcBef>
                <a:spcPts val="600"/>
              </a:spcBef>
              <a:buSzPct val="100000"/>
              <a:buNone/>
            </a:pPr>
            <a:r>
              <a:rPr kumimoji="0" lang="en-US" dirty="0">
                <a:latin typeface="Times New Roman"/>
                <a:cs typeface="Times New Roman"/>
              </a:rPr>
              <a:t>Reduces:</a:t>
            </a:r>
          </a:p>
          <a:p>
            <a:pPr lvl="2">
              <a:lnSpc>
                <a:spcPct val="100000"/>
              </a:lnSpc>
              <a:spcBef>
                <a:spcPts val="600"/>
              </a:spcBef>
              <a:buSzPct val="100000"/>
              <a:buFont typeface="Arial" panose="020B0604020202020204" pitchFamily="34" charset="0"/>
              <a:buChar char="–"/>
            </a:pPr>
            <a:r>
              <a:rPr kumimoji="0" lang="en-US" dirty="0">
                <a:latin typeface="Times New Roman"/>
                <a:cs typeface="Times New Roman"/>
              </a:rPr>
              <a:t>code complexity</a:t>
            </a:r>
          </a:p>
          <a:p>
            <a:pPr lvl="2">
              <a:lnSpc>
                <a:spcPct val="100000"/>
              </a:lnSpc>
              <a:spcBef>
                <a:spcPts val="600"/>
              </a:spcBef>
              <a:buSzPct val="100000"/>
              <a:buFont typeface="Arial" panose="020B0604020202020204" pitchFamily="34" charset="0"/>
              <a:buChar char="–"/>
            </a:pPr>
            <a:r>
              <a:rPr kumimoji="0" lang="en-US" dirty="0">
                <a:latin typeface="Times New Roman"/>
                <a:cs typeface="Times New Roman"/>
              </a:rPr>
              <a:t>redundant code (errors)</a:t>
            </a:r>
          </a:p>
          <a:p>
            <a:pPr marL="114300" lvl="1" indent="0">
              <a:lnSpc>
                <a:spcPct val="100000"/>
              </a:lnSpc>
              <a:spcBef>
                <a:spcPts val="600"/>
              </a:spcBef>
              <a:buSzPct val="100000"/>
              <a:buNone/>
            </a:pPr>
            <a:r>
              <a:rPr kumimoji="0" lang="en-US" dirty="0">
                <a:latin typeface="Times New Roman"/>
                <a:cs typeface="Times New Roman"/>
              </a:rPr>
              <a:t>Enables:</a:t>
            </a:r>
          </a:p>
          <a:p>
            <a:pPr lvl="2">
              <a:lnSpc>
                <a:spcPct val="100000"/>
              </a:lnSpc>
              <a:spcBef>
                <a:spcPts val="600"/>
              </a:spcBef>
              <a:buSzPct val="100000"/>
            </a:pPr>
            <a:r>
              <a:rPr kumimoji="0" lang="en-US" dirty="0">
                <a:latin typeface="Times New Roman"/>
                <a:cs typeface="Times New Roman"/>
              </a:rPr>
              <a:t>Code reuse</a:t>
            </a:r>
          </a:p>
          <a:p>
            <a:pPr lvl="2">
              <a:lnSpc>
                <a:spcPct val="100000"/>
              </a:lnSpc>
              <a:spcBef>
                <a:spcPts val="600"/>
              </a:spcBef>
              <a:buSzPct val="100000"/>
            </a:pPr>
            <a:r>
              <a:rPr kumimoji="0" lang="en-US" dirty="0">
                <a:latin typeface="Times New Roman"/>
                <a:cs typeface="Times New Roman"/>
              </a:rPr>
              <a:t>Unit testing</a:t>
            </a:r>
          </a:p>
          <a:p>
            <a:pPr lvl="2">
              <a:lnSpc>
                <a:spcPct val="100000"/>
              </a:lnSpc>
              <a:spcBef>
                <a:spcPts val="600"/>
              </a:spcBef>
              <a:buSzPct val="100000"/>
            </a:pPr>
            <a:r>
              <a:rPr kumimoji="0" lang="en-US" dirty="0">
                <a:latin typeface="Times New Roman"/>
                <a:cs typeface="Times New Roman"/>
              </a:rPr>
              <a:t>Parallel development</a:t>
            </a:r>
          </a:p>
          <a:p>
            <a:pPr marL="114300" lvl="1" indent="0">
              <a:lnSpc>
                <a:spcPct val="100000"/>
              </a:lnSpc>
              <a:spcBef>
                <a:spcPts val="1200"/>
              </a:spcBef>
              <a:buSzPct val="100000"/>
              <a:buNone/>
            </a:pPr>
            <a:r>
              <a:rPr kumimoji="0" lang="en-US" dirty="0">
                <a:latin typeface="Times New Roman"/>
                <a:cs typeface="Times New Roman"/>
              </a:rPr>
              <a:t>At the cost of...</a:t>
            </a:r>
          </a:p>
          <a:p>
            <a:pPr marL="114300" lvl="1" indent="0">
              <a:lnSpc>
                <a:spcPct val="100000"/>
              </a:lnSpc>
              <a:spcBef>
                <a:spcPts val="0"/>
              </a:spcBef>
              <a:buSzPct val="100000"/>
              <a:buNone/>
            </a:pPr>
            <a:r>
              <a:rPr kumimoji="0" lang="en-US" dirty="0">
                <a:latin typeface="Times New Roman"/>
                <a:cs typeface="Times New Roman"/>
              </a:rPr>
              <a:t>Call and return overhead</a:t>
            </a:r>
          </a:p>
          <a:p>
            <a:pPr marL="114300" lvl="1" indent="0">
              <a:lnSpc>
                <a:spcPct val="100000"/>
              </a:lnSpc>
              <a:spcBef>
                <a:spcPts val="1200"/>
              </a:spcBef>
              <a:buSzPct val="100000"/>
              <a:buNone/>
            </a:pPr>
            <a:r>
              <a:rPr kumimoji="0" lang="en-US" sz="2400" b="1" dirty="0">
                <a:latin typeface="Times New Roman"/>
                <a:cs typeface="Times New Roman"/>
              </a:rPr>
              <a:t>Benefits &gt;&gt;&gt; cost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buSzPct val="100000"/>
              <a:buFont typeface="Arial" panose="020B0604020202020204" pitchFamily="34" charset="0"/>
              <a:buChar char="•"/>
            </a:pPr>
            <a:endParaRPr kumimoji="0" lang="en-US" sz="1600" dirty="0">
              <a:latin typeface="Times New Roman"/>
              <a:cs typeface="Times New Roman"/>
            </a:endParaRPr>
          </a:p>
          <a:p>
            <a:pPr marL="114300" lvl="1" indent="0">
              <a:lnSpc>
                <a:spcPct val="100000"/>
              </a:lnSpc>
              <a:spcBef>
                <a:spcPts val="400"/>
              </a:spcBef>
              <a:buNone/>
            </a:pPr>
            <a:endParaRPr kumimoji="0" lang="en-US" i="1" dirty="0">
              <a:latin typeface="Times New Roman"/>
              <a:cs typeface="Times New Roman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A1CB784-049C-F740-887F-449077DE40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1" y="747389"/>
            <a:ext cx="4326194" cy="5202837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08000" tIns="72000" rIns="0" bIns="0" anchor="t" anchorCtr="0"/>
          <a:lstStyle/>
          <a:p>
            <a:pPr>
              <a:lnSpc>
                <a:spcPts val="1640"/>
              </a:lnSpc>
            </a:pPr>
            <a:r>
              <a:rPr lang="en-US" sz="1050" dirty="0">
                <a:latin typeface="Consolas"/>
                <a:ea typeface="Consolas"/>
                <a:cs typeface="Consolas"/>
              </a:rPr>
              <a:t>public class MyMath {</a:t>
            </a:r>
          </a:p>
          <a:p>
            <a:pPr>
              <a:lnSpc>
                <a:spcPts val="1640"/>
              </a:lnSpc>
            </a:pPr>
            <a:r>
              <a:rPr lang="en-US" sz="1050" dirty="0">
                <a:latin typeface="Consolas"/>
                <a:ea typeface="Consolas"/>
                <a:cs typeface="Consolas"/>
              </a:rPr>
              <a:t>    </a:t>
            </a:r>
            <a:r>
              <a:rPr lang="en-US" sz="1050" dirty="0">
                <a:solidFill>
                  <a:srgbClr val="0008B2"/>
                </a:solidFill>
                <a:latin typeface="Consolas"/>
                <a:ea typeface="Consolas"/>
                <a:cs typeface="Consolas"/>
              </a:rPr>
              <a:t>public static void main(String args[]) {</a:t>
            </a:r>
            <a:r>
              <a:rPr lang="en-US" sz="105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	    </a:t>
            </a:r>
          </a:p>
          <a:p>
            <a:pPr>
              <a:lnSpc>
                <a:spcPts val="1640"/>
              </a:lnSpc>
            </a:pPr>
            <a:r>
              <a:rPr lang="en-US" sz="105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    double d = </a:t>
            </a:r>
            <a:r>
              <a:rPr lang="en-US" sz="1050" dirty="0">
                <a:latin typeface="Consolas"/>
                <a:ea typeface="Consolas"/>
                <a:cs typeface="Consolas"/>
              </a:rPr>
              <a:t>hypot(2,1,5,4);</a:t>
            </a:r>
          </a:p>
          <a:p>
            <a:pPr>
              <a:lnSpc>
                <a:spcPts val="1640"/>
              </a:lnSpc>
            </a:pPr>
            <a:r>
              <a:rPr lang="en-US" sz="105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    </a:t>
            </a:r>
            <a:r>
              <a:rPr lang="en-US" sz="1050" dirty="0">
                <a:latin typeface="Consolas"/>
                <a:ea typeface="Consolas"/>
                <a:cs typeface="Consolas"/>
              </a:rPr>
              <a:t>System.out.println</a:t>
            </a:r>
            <a:r>
              <a:rPr lang="en-US" sz="1050" dirty="0">
                <a:latin typeface="Monaco"/>
                <a:ea typeface="Monaco"/>
                <a:cs typeface="Monaco"/>
              </a:rPr>
              <a:t>(</a:t>
            </a:r>
            <a:r>
              <a:rPr lang="en-US" sz="1050" dirty="0">
                <a:latin typeface="Consolas"/>
                <a:ea typeface="Consolas"/>
                <a:cs typeface="Consolas"/>
              </a:rPr>
              <a:t>d);</a:t>
            </a:r>
            <a:r>
              <a:rPr lang="en-US" sz="1050" dirty="0">
                <a:latin typeface="Consolas" charset="0"/>
                <a:cs typeface="Consolas" charset="0"/>
              </a:rPr>
              <a:t> </a:t>
            </a:r>
            <a:endParaRPr lang="en-US" sz="1050" dirty="0">
              <a:latin typeface="Consolas"/>
              <a:ea typeface="Consolas"/>
              <a:cs typeface="Consolas"/>
            </a:endParaRPr>
          </a:p>
          <a:p>
            <a:pPr>
              <a:lnSpc>
                <a:spcPts val="1640"/>
              </a:lnSpc>
            </a:pPr>
            <a:r>
              <a:rPr lang="en-US" sz="105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050" dirty="0">
                <a:solidFill>
                  <a:srgbClr val="0008B2"/>
                </a:solidFill>
                <a:latin typeface="Consolas"/>
                <a:ea typeface="Consolas"/>
                <a:cs typeface="Consolas"/>
              </a:rPr>
              <a:t>}</a:t>
            </a:r>
          </a:p>
          <a:p>
            <a:pPr>
              <a:lnSpc>
                <a:spcPts val="1640"/>
              </a:lnSpc>
            </a:pPr>
            <a:r>
              <a:rPr lang="en-US" sz="1050" dirty="0">
                <a:solidFill>
                  <a:srgbClr val="000000"/>
                </a:solidFill>
                <a:latin typeface="Consolas" charset="0"/>
                <a:cs typeface="Consolas" charset="0"/>
              </a:rPr>
              <a:t>	</a:t>
            </a:r>
          </a:p>
          <a:p>
            <a:pPr>
              <a:lnSpc>
                <a:spcPts val="1640"/>
              </a:lnSpc>
              <a:spcBef>
                <a:spcPts val="0"/>
              </a:spcBef>
            </a:pPr>
            <a:r>
              <a:rPr lang="en-US" sz="1050" dirty="0">
                <a:solidFill>
                  <a:srgbClr val="000000"/>
                </a:solidFill>
                <a:latin typeface="Consolas" charset="0"/>
                <a:cs typeface="Consolas" charset="0"/>
              </a:rPr>
              <a:t>    </a:t>
            </a:r>
            <a:r>
              <a:rPr lang="en-US" sz="1200" dirty="0">
                <a:solidFill>
                  <a:srgbClr val="006600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Euclidean distance between (x1,x2) and (y1,y1) */</a:t>
            </a:r>
          </a:p>
          <a:p>
            <a:pPr>
              <a:lnSpc>
                <a:spcPts val="1640"/>
              </a:lnSpc>
              <a:spcBef>
                <a:spcPts val="0"/>
              </a:spcBef>
            </a:pPr>
            <a:r>
              <a:rPr lang="en-US" sz="105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050" dirty="0">
                <a:solidFill>
                  <a:srgbClr val="0008B2"/>
                </a:solidFill>
                <a:latin typeface="Consolas"/>
                <a:ea typeface="Consolas"/>
                <a:cs typeface="Consolas"/>
              </a:rPr>
              <a:t>public static double hypot(double x1, double y1,</a:t>
            </a:r>
            <a:br>
              <a:rPr lang="en-US" sz="1050" dirty="0">
                <a:solidFill>
                  <a:srgbClr val="0008B2"/>
                </a:solidFill>
                <a:latin typeface="Consolas"/>
                <a:ea typeface="Consolas"/>
                <a:cs typeface="Consolas"/>
              </a:rPr>
            </a:br>
            <a:r>
              <a:rPr lang="en-US" sz="1050" dirty="0">
                <a:solidFill>
                  <a:srgbClr val="0008B2"/>
                </a:solidFill>
                <a:latin typeface="Consolas"/>
                <a:ea typeface="Consolas"/>
                <a:cs typeface="Consolas"/>
              </a:rPr>
              <a:t>                               double x2, double y2) {</a:t>
            </a:r>
          </a:p>
          <a:p>
            <a:pPr>
              <a:lnSpc>
                <a:spcPts val="1640"/>
              </a:lnSpc>
              <a:spcBef>
                <a:spcPts val="0"/>
              </a:spcBef>
            </a:pPr>
            <a:r>
              <a:rPr lang="en-US" sz="1050" dirty="0">
                <a:latin typeface="Consolas"/>
                <a:ea typeface="Consolas"/>
                <a:cs typeface="Consolas"/>
              </a:rPr>
              <a:t>        double dx = x2 - x1;</a:t>
            </a:r>
          </a:p>
          <a:p>
            <a:pPr>
              <a:lnSpc>
                <a:spcPts val="1640"/>
              </a:lnSpc>
              <a:spcBef>
                <a:spcPts val="0"/>
              </a:spcBef>
            </a:pPr>
            <a:r>
              <a:rPr lang="en-US" sz="1050" dirty="0">
                <a:latin typeface="Consolas"/>
                <a:ea typeface="Consolas"/>
                <a:cs typeface="Consolas"/>
              </a:rPr>
              <a:t>        double dy = y2 - y1;</a:t>
            </a:r>
          </a:p>
          <a:p>
            <a:pPr>
              <a:lnSpc>
                <a:spcPts val="1640"/>
              </a:lnSpc>
              <a:spcBef>
                <a:spcPts val="0"/>
              </a:spcBef>
            </a:pPr>
            <a:r>
              <a:rPr lang="en-US" sz="1050" dirty="0">
                <a:latin typeface="Consolas"/>
                <a:ea typeface="Consolas"/>
                <a:cs typeface="Consolas"/>
              </a:rPr>
              <a:t>        return sqrt(dx*dx + dy*dy);</a:t>
            </a:r>
          </a:p>
          <a:p>
            <a:pPr>
              <a:lnSpc>
                <a:spcPts val="1640"/>
              </a:lnSpc>
              <a:spcBef>
                <a:spcPts val="0"/>
              </a:spcBef>
            </a:pPr>
            <a:r>
              <a:rPr lang="en-US" sz="1050" dirty="0">
                <a:latin typeface="Consolas"/>
                <a:ea typeface="Consolas"/>
                <a:cs typeface="Consolas"/>
              </a:rPr>
              <a:t>    </a:t>
            </a:r>
            <a:r>
              <a:rPr lang="en-US" sz="1050" dirty="0">
                <a:solidFill>
                  <a:srgbClr val="0008B2"/>
                </a:solidFill>
                <a:latin typeface="Consolas"/>
                <a:ea typeface="Consolas"/>
                <a:cs typeface="Consolas"/>
              </a:rPr>
              <a:t>}</a:t>
            </a:r>
          </a:p>
          <a:p>
            <a:pPr>
              <a:spcBef>
                <a:spcPts val="1400"/>
              </a:spcBef>
            </a:pPr>
            <a:r>
              <a:rPr lang="en-US" sz="1050" dirty="0">
                <a:solidFill>
                  <a:srgbClr val="3F7F5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1200" dirty="0">
                <a:solidFill>
                  <a:srgbClr val="3F7F5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Computes sqrt(x)</a:t>
            </a:r>
            <a:endParaRPr lang="en-IL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200"/>
              </a:spcBef>
            </a:pP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1050" dirty="0">
                <a:solidFill>
                  <a:srgbClr val="0008B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 static double sqrt(double x) {</a:t>
            </a:r>
          </a:p>
          <a:p>
            <a:pPr>
              <a:spcBef>
                <a:spcPts val="200"/>
              </a:spcBef>
            </a:pPr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      double epsilon = 0.01;</a:t>
            </a:r>
          </a:p>
          <a:p>
            <a:pPr>
              <a:spcBef>
                <a:spcPts val="200"/>
              </a:spcBef>
            </a:pPr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      double g = x;</a:t>
            </a:r>
          </a:p>
          <a:p>
            <a:pPr>
              <a:spcBef>
                <a:spcPts val="200"/>
              </a:spcBef>
            </a:pPr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      while (Math.abs(g * g - x) &gt; epsilon) {</a:t>
            </a:r>
          </a:p>
          <a:p>
            <a:pPr>
              <a:spcBef>
                <a:spcPts val="200"/>
              </a:spcBef>
            </a:pPr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         g = g - (g * g - x) / (2 * g);</a:t>
            </a:r>
          </a:p>
          <a:p>
            <a:pPr>
              <a:spcBef>
                <a:spcPts val="200"/>
              </a:spcBef>
            </a:pPr>
            <a:r>
              <a:rPr lang="en-IL" sz="1050">
                <a:latin typeface="Consolas" panose="020B0609020204030204" pitchFamily="49" charset="0"/>
                <a:cs typeface="Consolas" panose="020B0609020204030204" pitchFamily="49" charset="0"/>
              </a:rPr>
              <a:t>      }</a:t>
            </a:r>
          </a:p>
          <a:p>
            <a:pPr>
              <a:spcBef>
                <a:spcPts val="200"/>
              </a:spcBef>
            </a:pPr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050" dirty="0">
                <a:solidFill>
                  <a:srgbClr val="0008B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 g;</a:t>
            </a:r>
          </a:p>
          <a:p>
            <a:pPr>
              <a:spcBef>
                <a:spcPts val="200"/>
              </a:spcBef>
            </a:pPr>
            <a:r>
              <a:rPr lang="en-IL" sz="1050">
                <a:solidFill>
                  <a:srgbClr val="0008B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}</a:t>
            </a:r>
          </a:p>
          <a:p>
            <a:pPr>
              <a:spcBef>
                <a:spcPts val="500"/>
              </a:spcBef>
            </a:pPr>
            <a:r>
              <a:rPr lang="en-IL" sz="1050">
                <a:latin typeface="Consolas" panose="020B0609020204030204" pitchFamily="49" charset="0"/>
                <a:ea typeface="Consolas"/>
                <a:cs typeface="Consolas" panose="020B0609020204030204" pitchFamily="49" charset="0"/>
              </a:rPr>
              <a:t>   ...</a:t>
            </a:r>
            <a:endParaRPr lang="en-US" sz="1050" dirty="0">
              <a:latin typeface="Consolas"/>
              <a:ea typeface="Consolas"/>
              <a:cs typeface="Consolas"/>
            </a:endParaRPr>
          </a:p>
          <a:p>
            <a:pPr>
              <a:lnSpc>
                <a:spcPts val="1640"/>
              </a:lnSpc>
              <a:spcBef>
                <a:spcPts val="600"/>
              </a:spcBef>
            </a:pPr>
            <a:r>
              <a:rPr lang="en-US" sz="1050" dirty="0">
                <a:latin typeface="Consolas" charset="0"/>
                <a:cs typeface="Consolas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567165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7D380AC-C745-0DF5-E06B-8237E2F159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3549" y="737083"/>
            <a:ext cx="5879573" cy="3890673"/>
          </a:xfrm>
          <a:prstGeom prst="rect">
            <a:avLst/>
          </a:prstGeom>
          <a:solidFill>
            <a:schemeClr val="bg1"/>
          </a:solidFill>
          <a:ln w="15875">
            <a:solidFill>
              <a:schemeClr val="tx1">
                <a:alpha val="2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lIns="182880" tIns="91440" rIns="0" bIns="91440" anchor="t" anchorCtr="0">
            <a:prstTxWarp prst="textNoShape">
              <a:avLst/>
            </a:prstTxWarp>
            <a:noAutofit/>
          </a:bodyPr>
          <a:lstStyle/>
          <a:p>
            <a:pPr>
              <a:spcBef>
                <a:spcPts val="300"/>
              </a:spcBef>
            </a:pPr>
            <a:r>
              <a:rPr lang="en-US" sz="1400" dirty="0">
                <a:solidFill>
                  <a:srgbClr val="3F7F5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Computes an approximate square root by sequential search</a:t>
            </a:r>
            <a:endParaRPr lang="en-US" sz="1400" dirty="0">
              <a:solidFill>
                <a:srgbClr val="7F005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500"/>
              </a:spcBef>
            </a:pPr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 class Sqrt1 {</a:t>
            </a:r>
          </a:p>
          <a:p>
            <a:pPr>
              <a:spcBef>
                <a:spcPts val="500"/>
              </a:spcBef>
            </a:pPr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public static void main(String args[]) {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double x = 16; </a:t>
            </a:r>
            <a:r>
              <a:rPr lang="en-US" sz="1200" dirty="0">
                <a:solidFill>
                  <a:srgbClr val="3F7F5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sz="1400" dirty="0">
                <a:solidFill>
                  <a:srgbClr val="3F7F5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we’ll find the (approx.) square root of x</a:t>
            </a:r>
            <a:endParaRPr lang="en-US" sz="14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500"/>
              </a:spcBef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double epsilon = 0.01, increment = 0.0001;</a:t>
            </a:r>
          </a:p>
          <a:p>
            <a:pPr>
              <a:spcBef>
                <a:spcPts val="500"/>
              </a:spcBef>
            </a:pPr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Sequential search</a:t>
            </a:r>
            <a:r>
              <a:rPr lang="en-US" sz="1400" dirty="0"/>
              <a:t> (“brute force”)</a:t>
            </a:r>
            <a:endParaRPr kumimoji="0" lang="en-US" sz="1800" dirty="0"/>
          </a:p>
        </p:txBody>
      </p:sp>
      <p:sp>
        <p:nvSpPr>
          <p:cNvPr id="40" name="Rectangle 8"/>
          <p:cNvSpPr>
            <a:spLocks noChangeArrowheads="1"/>
          </p:cNvSpPr>
          <p:nvPr/>
        </p:nvSpPr>
        <p:spPr bwMode="auto">
          <a:xfrm rot="850674">
            <a:off x="6499316" y="2261491"/>
            <a:ext cx="598559" cy="369974"/>
          </a:xfrm>
          <a:prstGeom prst="rect">
            <a:avLst/>
          </a:prstGeom>
          <a:noFill/>
          <a:ln w="15875">
            <a:noFill/>
            <a:miter lim="800000"/>
            <a:headEnd/>
            <a:tailEnd/>
          </a:ln>
          <a:effectLst/>
        </p:spPr>
        <p:txBody>
          <a:bodyPr wrap="square" lIns="92075" tIns="46038" rIns="92075" bIns="46038">
            <a:prstTxWarp prst="textNoShape">
              <a:avLst/>
            </a:prstTxWarp>
            <a:spAutoFit/>
          </a:bodyPr>
          <a:lstStyle/>
          <a:p>
            <a:r>
              <a:rPr kumimoji="1" lang="en-US" i="1" dirty="0">
                <a:solidFill>
                  <a:schemeClr val="bg1"/>
                </a:solidFill>
                <a:latin typeface="Consolas"/>
                <a:cs typeface="Consolas"/>
              </a:rPr>
              <a:t>abs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B99EF27-5818-8C32-D593-3DB85818EA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46427" y="4224696"/>
            <a:ext cx="3833389" cy="2490781"/>
          </a:xfrm>
          <a:prstGeom prst="rect">
            <a:avLst/>
          </a:prstGeom>
          <a:solidFill>
            <a:schemeClr val="bg1">
              <a:lumMod val="95000"/>
            </a:schemeClr>
          </a:solidFill>
          <a:ln w="15875">
            <a:solidFill>
              <a:schemeClr val="tx1">
                <a:alpha val="2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lIns="180000" tIns="108000" rIns="0" bIns="0" anchor="t" anchorCtr="0">
            <a:prstTxWarp prst="textNoShape">
              <a:avLst/>
            </a:prstTxWarp>
            <a:noAutofit/>
          </a:bodyPr>
          <a:lstStyle/>
          <a:p>
            <a:pPr>
              <a:spcBef>
                <a:spcPts val="1200"/>
              </a:spcBef>
            </a:pP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  <a:ea typeface="Menlo"/>
                <a:cs typeface="Consolas" panose="020B0609020204030204" pitchFamily="49" charset="0"/>
              </a:rPr>
              <a:t>% java Sqrt</a:t>
            </a:r>
            <a:r>
              <a:rPr lang="he-IL" sz="1200" b="1" dirty="0">
                <a:solidFill>
                  <a:srgbClr val="000000"/>
                </a:solidFill>
                <a:latin typeface="Consolas" panose="020B0609020204030204" pitchFamily="49" charset="0"/>
                <a:ea typeface="Menlo"/>
                <a:cs typeface="Consolas" panose="020B0609020204030204" pitchFamily="49" charset="0"/>
              </a:rPr>
              <a:t>1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Menlo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3F7F5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(x = 16)</a:t>
            </a:r>
          </a:p>
          <a:p>
            <a:pPr>
              <a:spcBef>
                <a:spcPts val="40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Square root (approx.) = 3.998800000004108</a:t>
            </a:r>
            <a:endParaRPr lang="he-IL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spcBef>
                <a:spcPts val="40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Number of iterations = 29988</a:t>
            </a:r>
          </a:p>
          <a:p>
            <a:pPr>
              <a:spcBef>
                <a:spcPts val="400"/>
              </a:spcBef>
            </a:pPr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162402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EF089CA-5CB9-2B0B-3C84-D234070FA4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1" y="747389"/>
            <a:ext cx="4326194" cy="5202837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08000" tIns="72000" rIns="0" bIns="0" anchor="t" anchorCtr="0"/>
          <a:lstStyle/>
          <a:p>
            <a:pPr>
              <a:lnSpc>
                <a:spcPts val="1640"/>
              </a:lnSpc>
            </a:pPr>
            <a:r>
              <a:rPr lang="en-US" sz="1050" dirty="0">
                <a:latin typeface="Consolas"/>
                <a:ea typeface="Consolas"/>
                <a:cs typeface="Consolas"/>
              </a:rPr>
              <a:t>public class MyMath {</a:t>
            </a:r>
          </a:p>
          <a:p>
            <a:pPr>
              <a:lnSpc>
                <a:spcPts val="1640"/>
              </a:lnSpc>
            </a:pPr>
            <a:r>
              <a:rPr lang="en-US" sz="1050" dirty="0">
                <a:latin typeface="Consolas"/>
                <a:ea typeface="Consolas"/>
                <a:cs typeface="Consolas"/>
              </a:rPr>
              <a:t>    </a:t>
            </a:r>
            <a:r>
              <a:rPr lang="en-US" sz="1050" dirty="0">
                <a:solidFill>
                  <a:srgbClr val="0008B2"/>
                </a:solidFill>
                <a:latin typeface="Consolas"/>
                <a:ea typeface="Consolas"/>
                <a:cs typeface="Consolas"/>
              </a:rPr>
              <a:t>public static void main(String args[]) {</a:t>
            </a:r>
            <a:r>
              <a:rPr lang="en-US" sz="105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	    </a:t>
            </a:r>
          </a:p>
          <a:p>
            <a:pPr>
              <a:lnSpc>
                <a:spcPts val="1640"/>
              </a:lnSpc>
            </a:pPr>
            <a:r>
              <a:rPr lang="en-US" sz="105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    double d = </a:t>
            </a:r>
            <a:r>
              <a:rPr lang="en-US" sz="1050" dirty="0">
                <a:latin typeface="Consolas"/>
                <a:ea typeface="Consolas"/>
                <a:cs typeface="Consolas"/>
              </a:rPr>
              <a:t>hypot(2,1,5,4);</a:t>
            </a:r>
          </a:p>
          <a:p>
            <a:pPr>
              <a:lnSpc>
                <a:spcPts val="1640"/>
              </a:lnSpc>
            </a:pPr>
            <a:r>
              <a:rPr lang="en-US" sz="105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    </a:t>
            </a:r>
            <a:r>
              <a:rPr lang="en-US" sz="1050" dirty="0">
                <a:latin typeface="Consolas"/>
                <a:ea typeface="Consolas"/>
                <a:cs typeface="Consolas"/>
              </a:rPr>
              <a:t>System.out.println</a:t>
            </a:r>
            <a:r>
              <a:rPr lang="en-US" sz="1050" dirty="0">
                <a:latin typeface="Monaco"/>
                <a:ea typeface="Monaco"/>
                <a:cs typeface="Monaco"/>
              </a:rPr>
              <a:t>(</a:t>
            </a:r>
            <a:r>
              <a:rPr lang="en-US" sz="1050" dirty="0">
                <a:latin typeface="Consolas"/>
                <a:ea typeface="Consolas"/>
                <a:cs typeface="Consolas"/>
              </a:rPr>
              <a:t>d);</a:t>
            </a:r>
            <a:r>
              <a:rPr lang="en-US" sz="1050" dirty="0">
                <a:latin typeface="Consolas" charset="0"/>
                <a:cs typeface="Consolas" charset="0"/>
              </a:rPr>
              <a:t> </a:t>
            </a:r>
            <a:endParaRPr lang="en-US" sz="1050" dirty="0">
              <a:latin typeface="Consolas"/>
              <a:ea typeface="Consolas"/>
              <a:cs typeface="Consolas"/>
            </a:endParaRPr>
          </a:p>
          <a:p>
            <a:pPr>
              <a:lnSpc>
                <a:spcPts val="1640"/>
              </a:lnSpc>
            </a:pPr>
            <a:r>
              <a:rPr lang="en-US" sz="105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050" dirty="0">
                <a:solidFill>
                  <a:srgbClr val="0008B2"/>
                </a:solidFill>
                <a:latin typeface="Consolas"/>
                <a:ea typeface="Consolas"/>
                <a:cs typeface="Consolas"/>
              </a:rPr>
              <a:t>}</a:t>
            </a:r>
          </a:p>
          <a:p>
            <a:pPr>
              <a:lnSpc>
                <a:spcPts val="1640"/>
              </a:lnSpc>
            </a:pPr>
            <a:r>
              <a:rPr lang="en-US" sz="1050" dirty="0">
                <a:solidFill>
                  <a:srgbClr val="000000"/>
                </a:solidFill>
                <a:latin typeface="Consolas" charset="0"/>
                <a:cs typeface="Consolas" charset="0"/>
              </a:rPr>
              <a:t>	</a:t>
            </a:r>
          </a:p>
          <a:p>
            <a:pPr>
              <a:lnSpc>
                <a:spcPts val="1640"/>
              </a:lnSpc>
              <a:spcBef>
                <a:spcPts val="0"/>
              </a:spcBef>
            </a:pPr>
            <a:r>
              <a:rPr lang="en-US" sz="1050" dirty="0">
                <a:solidFill>
                  <a:srgbClr val="000000"/>
                </a:solidFill>
                <a:latin typeface="Consolas" charset="0"/>
                <a:cs typeface="Consolas" charset="0"/>
              </a:rPr>
              <a:t>    </a:t>
            </a:r>
            <a:r>
              <a:rPr lang="en-US" sz="1200" dirty="0">
                <a:solidFill>
                  <a:srgbClr val="006600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Euclidean distance between (x1,x2) and (y1,y1) */</a:t>
            </a:r>
          </a:p>
          <a:p>
            <a:pPr>
              <a:lnSpc>
                <a:spcPts val="1640"/>
              </a:lnSpc>
              <a:spcBef>
                <a:spcPts val="0"/>
              </a:spcBef>
            </a:pPr>
            <a:r>
              <a:rPr lang="en-US" sz="105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050" dirty="0">
                <a:solidFill>
                  <a:srgbClr val="0008B2"/>
                </a:solidFill>
                <a:latin typeface="Consolas"/>
                <a:ea typeface="Consolas"/>
                <a:cs typeface="Consolas"/>
              </a:rPr>
              <a:t>public static double hypot(double x1, double y1,</a:t>
            </a:r>
            <a:br>
              <a:rPr lang="en-US" sz="1050" dirty="0">
                <a:solidFill>
                  <a:srgbClr val="0008B2"/>
                </a:solidFill>
                <a:latin typeface="Consolas"/>
                <a:ea typeface="Consolas"/>
                <a:cs typeface="Consolas"/>
              </a:rPr>
            </a:br>
            <a:r>
              <a:rPr lang="en-US" sz="1050" dirty="0">
                <a:solidFill>
                  <a:srgbClr val="0008B2"/>
                </a:solidFill>
                <a:latin typeface="Consolas"/>
                <a:ea typeface="Consolas"/>
                <a:cs typeface="Consolas"/>
              </a:rPr>
              <a:t>                               double x2, double y2) {</a:t>
            </a:r>
          </a:p>
          <a:p>
            <a:pPr>
              <a:lnSpc>
                <a:spcPts val="1640"/>
              </a:lnSpc>
              <a:spcBef>
                <a:spcPts val="0"/>
              </a:spcBef>
            </a:pPr>
            <a:r>
              <a:rPr lang="en-US" sz="1050" dirty="0">
                <a:latin typeface="Consolas"/>
                <a:ea typeface="Consolas"/>
                <a:cs typeface="Consolas"/>
              </a:rPr>
              <a:t>        double dx = x2 - x1;</a:t>
            </a:r>
          </a:p>
          <a:p>
            <a:pPr>
              <a:lnSpc>
                <a:spcPts val="1640"/>
              </a:lnSpc>
              <a:spcBef>
                <a:spcPts val="0"/>
              </a:spcBef>
            </a:pPr>
            <a:r>
              <a:rPr lang="en-US" sz="1050" dirty="0">
                <a:latin typeface="Consolas"/>
                <a:ea typeface="Consolas"/>
                <a:cs typeface="Consolas"/>
              </a:rPr>
              <a:t>        double dy = y2 - y1;</a:t>
            </a:r>
          </a:p>
          <a:p>
            <a:pPr>
              <a:lnSpc>
                <a:spcPts val="1640"/>
              </a:lnSpc>
              <a:spcBef>
                <a:spcPts val="0"/>
              </a:spcBef>
            </a:pPr>
            <a:r>
              <a:rPr lang="en-US" sz="1050" dirty="0">
                <a:latin typeface="Consolas"/>
                <a:ea typeface="Consolas"/>
                <a:cs typeface="Consolas"/>
              </a:rPr>
              <a:t>        return sqrt(dx*dx + dy*dy);</a:t>
            </a:r>
          </a:p>
          <a:p>
            <a:pPr>
              <a:lnSpc>
                <a:spcPts val="1640"/>
              </a:lnSpc>
              <a:spcBef>
                <a:spcPts val="0"/>
              </a:spcBef>
            </a:pPr>
            <a:r>
              <a:rPr lang="en-US" sz="1050" dirty="0">
                <a:latin typeface="Consolas"/>
                <a:ea typeface="Consolas"/>
                <a:cs typeface="Consolas"/>
              </a:rPr>
              <a:t>    </a:t>
            </a:r>
            <a:r>
              <a:rPr lang="en-US" sz="1050" dirty="0">
                <a:solidFill>
                  <a:srgbClr val="0008B2"/>
                </a:solidFill>
                <a:latin typeface="Consolas"/>
                <a:ea typeface="Consolas"/>
                <a:cs typeface="Consolas"/>
              </a:rPr>
              <a:t>}</a:t>
            </a:r>
          </a:p>
          <a:p>
            <a:pPr>
              <a:spcBef>
                <a:spcPts val="1400"/>
              </a:spcBef>
            </a:pPr>
            <a:r>
              <a:rPr lang="en-US" sz="1050" dirty="0">
                <a:solidFill>
                  <a:srgbClr val="3F7F5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1200" dirty="0">
                <a:solidFill>
                  <a:srgbClr val="3F7F5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Computes sqrt(x)</a:t>
            </a:r>
            <a:endParaRPr lang="en-IL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200"/>
              </a:spcBef>
            </a:pP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1050" dirty="0">
                <a:solidFill>
                  <a:srgbClr val="0008B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 static double sqrt(double x) {</a:t>
            </a:r>
          </a:p>
          <a:p>
            <a:pPr>
              <a:spcBef>
                <a:spcPts val="200"/>
              </a:spcBef>
            </a:pPr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      double epsilon = 0.01;</a:t>
            </a:r>
          </a:p>
          <a:p>
            <a:pPr>
              <a:spcBef>
                <a:spcPts val="200"/>
              </a:spcBef>
            </a:pPr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      double g = x;</a:t>
            </a:r>
          </a:p>
          <a:p>
            <a:pPr>
              <a:spcBef>
                <a:spcPts val="200"/>
              </a:spcBef>
            </a:pPr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      while (Math.abs(g * g - x) &gt; epsilon) {</a:t>
            </a:r>
          </a:p>
          <a:p>
            <a:pPr>
              <a:spcBef>
                <a:spcPts val="200"/>
              </a:spcBef>
            </a:pPr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         g = g - (g * g - x) / (2 * g);</a:t>
            </a:r>
          </a:p>
          <a:p>
            <a:pPr>
              <a:spcBef>
                <a:spcPts val="200"/>
              </a:spcBef>
            </a:pPr>
            <a:r>
              <a:rPr lang="en-IL" sz="1050">
                <a:latin typeface="Consolas" panose="020B0609020204030204" pitchFamily="49" charset="0"/>
                <a:cs typeface="Consolas" panose="020B0609020204030204" pitchFamily="49" charset="0"/>
              </a:rPr>
              <a:t>      }</a:t>
            </a:r>
          </a:p>
          <a:p>
            <a:pPr>
              <a:spcBef>
                <a:spcPts val="200"/>
              </a:spcBef>
            </a:pPr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050" dirty="0">
                <a:solidFill>
                  <a:srgbClr val="0008B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 g;</a:t>
            </a:r>
          </a:p>
          <a:p>
            <a:pPr>
              <a:spcBef>
                <a:spcPts val="200"/>
              </a:spcBef>
            </a:pPr>
            <a:r>
              <a:rPr lang="en-IL" sz="1050">
                <a:solidFill>
                  <a:srgbClr val="0008B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}</a:t>
            </a:r>
          </a:p>
          <a:p>
            <a:pPr>
              <a:spcBef>
                <a:spcPts val="500"/>
              </a:spcBef>
            </a:pPr>
            <a:r>
              <a:rPr lang="en-IL" sz="1050">
                <a:latin typeface="Consolas" panose="020B0609020204030204" pitchFamily="49" charset="0"/>
                <a:ea typeface="Consolas"/>
                <a:cs typeface="Consolas" panose="020B0609020204030204" pitchFamily="49" charset="0"/>
              </a:rPr>
              <a:t>   ...</a:t>
            </a:r>
            <a:endParaRPr lang="en-US" sz="1050" dirty="0">
              <a:latin typeface="Consolas"/>
              <a:ea typeface="Consolas"/>
              <a:cs typeface="Consolas"/>
            </a:endParaRPr>
          </a:p>
          <a:p>
            <a:pPr>
              <a:lnSpc>
                <a:spcPts val="1640"/>
              </a:lnSpc>
              <a:spcBef>
                <a:spcPts val="600"/>
              </a:spcBef>
            </a:pPr>
            <a:r>
              <a:rPr lang="en-US" sz="1050" dirty="0">
                <a:latin typeface="Consolas" charset="0"/>
                <a:cs typeface="Consolas" charset="0"/>
              </a:rPr>
              <a:t>}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dirty="0"/>
              <a:t>Modularity</a:t>
            </a:r>
            <a:endParaRPr kumimoji="0" lang="en-US" sz="18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CAB64E0-5869-3B4F-8EEB-0AA5410A4E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8749" y="2902500"/>
            <a:ext cx="3725651" cy="1589988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08000" tIns="72000" rIns="0" bIns="0" anchor="t" anchorCtr="0"/>
          <a:lstStyle/>
          <a:p>
            <a:pPr>
              <a:lnSpc>
                <a:spcPts val="1640"/>
              </a:lnSpc>
            </a:pPr>
            <a:r>
              <a:rPr lang="en-US" sz="1050" dirty="0">
                <a:latin typeface="Consolas"/>
                <a:ea typeface="Consolas"/>
                <a:cs typeface="Consolas"/>
              </a:rPr>
              <a:t>public class Foo {</a:t>
            </a:r>
          </a:p>
          <a:p>
            <a:pPr>
              <a:lnSpc>
                <a:spcPts val="1640"/>
              </a:lnSpc>
            </a:pPr>
            <a:r>
              <a:rPr lang="en-US" sz="105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...</a:t>
            </a:r>
          </a:p>
          <a:p>
            <a:pPr>
              <a:lnSpc>
                <a:spcPts val="1640"/>
              </a:lnSpc>
            </a:pPr>
            <a:r>
              <a:rPr lang="en-US" sz="105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</a:t>
            </a:r>
            <a:r>
              <a:rPr lang="en-US" sz="1050" dirty="0">
                <a:latin typeface="Consolas"/>
                <a:ea typeface="Consolas"/>
                <a:cs typeface="Consolas"/>
              </a:rPr>
              <a:t>System.out.println</a:t>
            </a:r>
            <a:r>
              <a:rPr lang="en-US" sz="1050" dirty="0">
                <a:latin typeface="Monaco"/>
                <a:ea typeface="Monaco"/>
                <a:cs typeface="Monaco"/>
              </a:rPr>
              <a:t>(</a:t>
            </a:r>
            <a:r>
              <a:rPr lang="en-US" sz="105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MyMath.</a:t>
            </a:r>
            <a:r>
              <a:rPr lang="en-US" sz="1050" dirty="0">
                <a:latin typeface="Consolas"/>
                <a:ea typeface="Consolas"/>
                <a:cs typeface="Consolas"/>
              </a:rPr>
              <a:t>hypot(2,1,5,4));</a:t>
            </a:r>
          </a:p>
          <a:p>
            <a:pPr>
              <a:lnSpc>
                <a:spcPts val="1640"/>
              </a:lnSpc>
            </a:pPr>
            <a:r>
              <a:rPr lang="en-US" sz="105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...</a:t>
            </a:r>
            <a:endParaRPr lang="en-US" sz="1050" dirty="0">
              <a:latin typeface="Consolas"/>
              <a:ea typeface="Consolas"/>
              <a:cs typeface="Consolas"/>
            </a:endParaRPr>
          </a:p>
          <a:p>
            <a:pPr>
              <a:lnSpc>
                <a:spcPts val="1640"/>
              </a:lnSpc>
            </a:pPr>
            <a:r>
              <a:rPr lang="en-US" sz="105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double q = MyMath.</a:t>
            </a:r>
            <a:r>
              <a:rPr lang="en-US" sz="1050" dirty="0">
                <a:latin typeface="Consolas"/>
                <a:ea typeface="Consolas"/>
                <a:cs typeface="Consolas"/>
              </a:rPr>
              <a:t>sqrt(54267);</a:t>
            </a:r>
            <a:endParaRPr lang="en-US" sz="1050" dirty="0">
              <a:latin typeface="Consolas" charset="0"/>
              <a:cs typeface="Consolas" charset="0"/>
            </a:endParaRPr>
          </a:p>
          <a:p>
            <a:r>
              <a:rPr lang="en-US" sz="1050" dirty="0">
                <a:latin typeface="Consolas" charset="0"/>
                <a:ea typeface="Consolas"/>
                <a:cs typeface="Consolas" charset="0"/>
              </a:rPr>
              <a:t>   </a:t>
            </a:r>
            <a:r>
              <a:rPr lang="en-US" sz="105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...</a:t>
            </a:r>
            <a:endParaRPr lang="en-US" sz="1050" dirty="0">
              <a:latin typeface="Consolas"/>
              <a:ea typeface="Consolas"/>
              <a:cs typeface="Consolas"/>
            </a:endParaRPr>
          </a:p>
          <a:p>
            <a:pPr>
              <a:spcBef>
                <a:spcPts val="0"/>
              </a:spcBef>
            </a:pPr>
            <a:r>
              <a:rPr lang="en-US" sz="1050" dirty="0">
                <a:latin typeface="Consolas" charset="0"/>
                <a:cs typeface="Consolas" charset="0"/>
              </a:rPr>
              <a:t>}</a:t>
            </a:r>
          </a:p>
        </p:txBody>
      </p:sp>
      <p:sp>
        <p:nvSpPr>
          <p:cNvPr id="30" name="Rectangle 16">
            <a:extLst>
              <a:ext uri="{FF2B5EF4-FFF2-40B4-BE49-F238E27FC236}">
                <a16:creationId xmlns:a16="http://schemas.microsoft.com/office/drawing/2014/main" id="{CC3775D5-631A-484A-9BB8-F0E093A417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90904" y="5128419"/>
            <a:ext cx="6461483" cy="1050526"/>
          </a:xfrm>
          <a:prstGeom prst="rect">
            <a:avLst/>
          </a:prstGeom>
          <a:solidFill>
            <a:srgbClr val="FFF8E2"/>
          </a:solidFill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rgbClr val="003399"/>
              </a:buClr>
              <a:buSzPct val="50000"/>
              <a:buFont typeface="Monotype Sorts" charset="2"/>
              <a:defRPr kumimoji="1">
                <a:solidFill>
                  <a:srgbClr val="003399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346075" indent="-231775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627063" indent="-166688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147763" indent="-40481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charset="2"/>
              <a:buChar char="!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15398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19970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4542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29114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3686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 marL="114300" lvl="1" indent="0">
              <a:lnSpc>
                <a:spcPct val="100000"/>
              </a:lnSpc>
              <a:spcBef>
                <a:spcPts val="600"/>
              </a:spcBef>
              <a:buNone/>
            </a:pPr>
            <a:r>
              <a:rPr kumimoji="0" lang="en-US" u="sng" dirty="0">
                <a:latin typeface="Times New Roman"/>
                <a:cs typeface="Times New Roman"/>
              </a:rPr>
              <a:t>Function calling syntax:</a:t>
            </a:r>
            <a:endParaRPr kumimoji="0" lang="en-US" dirty="0">
              <a:latin typeface="Times New Roman"/>
              <a:cs typeface="Times New Roman"/>
            </a:endParaRPr>
          </a:p>
          <a:p>
            <a:pPr lvl="1">
              <a:lnSpc>
                <a:spcPct val="100000"/>
              </a:lnSpc>
              <a:spcBef>
                <a:spcPts val="600"/>
              </a:spcBef>
              <a:buSzPct val="100000"/>
              <a:buFont typeface="Arial"/>
              <a:buChar char="•"/>
            </a:pPr>
            <a:r>
              <a:rPr kumimoji="0" lang="en-US" sz="1600" dirty="0">
                <a:latin typeface="Times New Roman"/>
                <a:cs typeface="Times New Roman"/>
              </a:rPr>
              <a:t>If the callee is in the same class:                      </a:t>
            </a:r>
            <a:r>
              <a:rPr kumimoji="0" lang="en-US" sz="1400" i="1" dirty="0">
                <a:latin typeface="Times New Roman"/>
                <a:cs typeface="Times New Roman"/>
              </a:rPr>
              <a:t>functionName</a:t>
            </a:r>
            <a:r>
              <a:rPr kumimoji="0" lang="en-US" sz="1400" dirty="0">
                <a:latin typeface="Consolas"/>
                <a:cs typeface="Consolas"/>
              </a:rPr>
              <a:t>(</a:t>
            </a:r>
            <a:r>
              <a:rPr kumimoji="0" lang="en-US" sz="1400" i="1" dirty="0">
                <a:latin typeface="Times New Roman"/>
                <a:cs typeface="Times New Roman"/>
              </a:rPr>
              <a:t>argument list</a:t>
            </a:r>
            <a:r>
              <a:rPr kumimoji="0" lang="en-US" sz="1400" dirty="0">
                <a:latin typeface="Consolas"/>
                <a:cs typeface="Consolas"/>
              </a:rPr>
              <a:t>)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buSzPct val="100000"/>
              <a:buFont typeface="Arial"/>
              <a:buChar char="•"/>
            </a:pPr>
            <a:r>
              <a:rPr kumimoji="0" lang="en-US" sz="1600" dirty="0">
                <a:latin typeface="Times New Roman"/>
                <a:cs typeface="Times New Roman"/>
              </a:rPr>
              <a:t>If the callee is in a different class:  </a:t>
            </a:r>
            <a:r>
              <a:rPr kumimoji="0" lang="en-US" sz="1400" i="1" dirty="0">
                <a:latin typeface="Times New Roman"/>
                <a:cs typeface="Times New Roman"/>
              </a:rPr>
              <a:t>ClassName</a:t>
            </a:r>
            <a:r>
              <a:rPr kumimoji="0" lang="en-US" sz="1400" dirty="0">
                <a:latin typeface="Consolas"/>
                <a:cs typeface="Consolas"/>
              </a:rPr>
              <a:t>.</a:t>
            </a:r>
            <a:r>
              <a:rPr kumimoji="0" lang="en-US" sz="1400" i="1" dirty="0">
                <a:latin typeface="Times New Roman"/>
                <a:cs typeface="Times New Roman"/>
              </a:rPr>
              <a:t>functionName</a:t>
            </a:r>
            <a:r>
              <a:rPr kumimoji="0" lang="en-US" sz="1400" dirty="0">
                <a:latin typeface="Consolas"/>
                <a:cs typeface="Consolas"/>
              </a:rPr>
              <a:t>(</a:t>
            </a:r>
            <a:r>
              <a:rPr kumimoji="0" lang="en-US" sz="1400" i="1" dirty="0">
                <a:latin typeface="Times New Roman"/>
                <a:cs typeface="Times New Roman"/>
              </a:rPr>
              <a:t>argument list</a:t>
            </a:r>
            <a:r>
              <a:rPr kumimoji="0" lang="en-US" sz="1400" dirty="0">
                <a:latin typeface="Consolas"/>
                <a:cs typeface="Consolas"/>
              </a:rPr>
              <a:t>)</a:t>
            </a:r>
          </a:p>
          <a:p>
            <a:pPr marL="114300" lvl="1" indent="0">
              <a:lnSpc>
                <a:spcPct val="100000"/>
              </a:lnSpc>
              <a:spcBef>
                <a:spcPts val="1200"/>
              </a:spcBef>
              <a:buNone/>
            </a:pPr>
            <a:endParaRPr kumimoji="0" lang="en-US" sz="1600" dirty="0">
              <a:latin typeface="Times New Roman"/>
              <a:cs typeface="Times New Roman"/>
            </a:endParaRPr>
          </a:p>
        </p:txBody>
      </p:sp>
      <p:sp>
        <p:nvSpPr>
          <p:cNvPr id="12" name="Rectangle 16">
            <a:extLst>
              <a:ext uri="{FF2B5EF4-FFF2-40B4-BE49-F238E27FC236}">
                <a16:creationId xmlns:a16="http://schemas.microsoft.com/office/drawing/2014/main" id="{21F5A4A8-7A9A-9E4D-9EC0-CDAEDAE401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72778" y="2167655"/>
            <a:ext cx="3290930" cy="71900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vert="horz" wrap="square" lIns="92075" tIns="46038" rIns="0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rgbClr val="003399"/>
              </a:buClr>
              <a:buSzPct val="50000"/>
              <a:buFont typeface="Monotype Sorts" charset="2"/>
              <a:defRPr kumimoji="1">
                <a:solidFill>
                  <a:srgbClr val="003399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346075" indent="-231775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627063" indent="-166688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147763" indent="-40481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charset="2"/>
              <a:buChar char="!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15398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19970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4542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29114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3686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 marL="114300" lvl="1" indent="0">
              <a:lnSpc>
                <a:spcPct val="100000"/>
              </a:lnSpc>
              <a:spcBef>
                <a:spcPts val="1200"/>
              </a:spcBef>
              <a:buSzPct val="100000"/>
              <a:buNone/>
            </a:pPr>
            <a:r>
              <a:rPr kumimoji="0" lang="en-US" dirty="0">
                <a:latin typeface="Times New Roman"/>
                <a:cs typeface="Times New Roman"/>
              </a:rPr>
              <a:t>Functions in one class can call public functions in other classes: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buSzPct val="100000"/>
              <a:buFont typeface="Arial" panose="020B0604020202020204" pitchFamily="34" charset="0"/>
              <a:buChar char="•"/>
            </a:pPr>
            <a:endParaRPr kumimoji="0" lang="en-US" sz="1600" dirty="0">
              <a:latin typeface="Times New Roman"/>
              <a:cs typeface="Times New Roman"/>
            </a:endParaRPr>
          </a:p>
          <a:p>
            <a:pPr marL="114300" lvl="1" indent="0">
              <a:lnSpc>
                <a:spcPct val="100000"/>
              </a:lnSpc>
              <a:spcBef>
                <a:spcPts val="400"/>
              </a:spcBef>
              <a:buNone/>
            </a:pPr>
            <a:endParaRPr kumimoji="0" lang="en-US" i="1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15198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dirty="0"/>
              <a:t>API</a:t>
            </a:r>
            <a:endParaRPr kumimoji="0" lang="en-US" sz="12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48C7946-0BE9-484B-B361-472F9555508D}"/>
              </a:ext>
            </a:extLst>
          </p:cNvPr>
          <p:cNvGrpSpPr/>
          <p:nvPr/>
        </p:nvGrpSpPr>
        <p:grpSpPr>
          <a:xfrm>
            <a:off x="595296" y="955737"/>
            <a:ext cx="4391869" cy="1605700"/>
            <a:chOff x="595296" y="955737"/>
            <a:chExt cx="4391869" cy="1605700"/>
          </a:xfrm>
        </p:grpSpPr>
        <p:grpSp>
          <p:nvGrpSpPr>
            <p:cNvPr id="12" name="Group 11"/>
            <p:cNvGrpSpPr/>
            <p:nvPr/>
          </p:nvGrpSpPr>
          <p:grpSpPr>
            <a:xfrm>
              <a:off x="3830888" y="1115422"/>
              <a:ext cx="1156277" cy="752691"/>
              <a:chOff x="5924563" y="2105003"/>
              <a:chExt cx="1156277" cy="752691"/>
            </a:xfrm>
          </p:grpSpPr>
          <p:pic>
            <p:nvPicPr>
              <p:cNvPr id="13" name="Picture 12"/>
              <p:cNvPicPr>
                <a:picLocks noChangeAspect="1"/>
              </p:cNvPicPr>
              <p:nvPr/>
            </p:nvPicPr>
            <p:blipFill rotWithShape="1">
              <a:blip r:embed="rId3" cstate="print"/>
              <a:srcRect t="12280" b="22597"/>
              <a:stretch/>
            </p:blipFill>
            <p:spPr>
              <a:xfrm>
                <a:off x="5924563" y="2105003"/>
                <a:ext cx="1156277" cy="752691"/>
              </a:xfrm>
              <a:prstGeom prst="rect">
                <a:avLst/>
              </a:prstGeom>
            </p:spPr>
          </p:pic>
          <p:sp>
            <p:nvSpPr>
              <p:cNvPr id="14" name="Rectangle 8"/>
              <p:cNvSpPr>
                <a:spLocks noChangeArrowheads="1"/>
              </p:cNvSpPr>
              <p:nvPr/>
            </p:nvSpPr>
            <p:spPr bwMode="auto">
              <a:xfrm rot="850674">
                <a:off x="6135722" y="2400191"/>
                <a:ext cx="755175" cy="369974"/>
              </a:xfrm>
              <a:prstGeom prst="rect">
                <a:avLst/>
              </a:prstGeom>
              <a:noFill/>
              <a:ln w="15875">
                <a:noFill/>
                <a:miter lim="800000"/>
                <a:headEnd/>
                <a:tailEnd/>
              </a:ln>
              <a:effectLst/>
            </p:spPr>
            <p:txBody>
              <a:bodyPr wrap="square" lIns="92075" tIns="46038" rIns="92075" bIns="46038">
                <a:prstTxWarp prst="textNoShape">
                  <a:avLst/>
                </a:prstTxWarp>
                <a:spAutoFit/>
              </a:bodyPr>
              <a:lstStyle/>
              <a:p>
                <a:r>
                  <a:rPr kumimoji="1" lang="en-US" i="1" dirty="0">
                    <a:solidFill>
                      <a:schemeClr val="bg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exp</a:t>
                </a:r>
              </a:p>
            </p:txBody>
          </p:sp>
        </p:grp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1BD116E-03AC-6B4F-877F-7F2ECE59B3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5296" y="955737"/>
              <a:ext cx="3009092" cy="16057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108000" tIns="86400" rIns="0" bIns="75600" anchor="t" anchorCtr="0"/>
            <a:lstStyle/>
            <a:p>
              <a:pPr>
                <a:spcBef>
                  <a:spcPts val="300"/>
                </a:spcBef>
              </a:pPr>
              <a:r>
                <a:rPr lang="en-US" sz="1200" dirty="0">
                  <a:solidFill>
                    <a:srgbClr val="7F005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public</a:t>
              </a:r>
              <a:r>
                <a:rPr lang="en-US" sz="1200" dirty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200" dirty="0">
                  <a:solidFill>
                    <a:srgbClr val="7F005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class</a:t>
              </a:r>
              <a:r>
                <a:rPr lang="en-US" sz="1200" dirty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Foo {</a:t>
              </a:r>
            </a:p>
            <a:p>
              <a:pPr>
                <a:spcBef>
                  <a:spcPts val="300"/>
                </a:spcBef>
              </a:pPr>
              <a:r>
                <a:rPr lang="en-IL" sz="12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...</a:t>
              </a:r>
            </a:p>
            <a:p>
              <a:pPr>
                <a:spcBef>
                  <a:spcPts val="300"/>
                </a:spcBef>
              </a:pPr>
              <a:r>
                <a:rPr lang="en-US" sz="1200" dirty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r>
                <a:rPr lang="en-US" sz="1200" dirty="0">
                  <a:solidFill>
                    <a:srgbClr val="3F7F5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// </a:t>
              </a:r>
              <a:r>
                <a:rPr lang="en-US" sz="1200" dirty="0">
                  <a:solidFill>
                    <a:srgbClr val="3F7F5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Computes </a:t>
              </a:r>
              <a:r>
                <a:rPr lang="en-US" sz="1200" i="1" dirty="0">
                  <a:solidFill>
                    <a:srgbClr val="3F7F5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</a:t>
              </a:r>
              <a:r>
                <a:rPr lang="en-US" sz="1200" dirty="0">
                  <a:solidFill>
                    <a:srgbClr val="3F7F5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raised to the power of </a:t>
              </a:r>
              <a:r>
                <a:rPr lang="en-US" sz="1200" i="1" dirty="0">
                  <a:solidFill>
                    <a:srgbClr val="3F7F5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</a:p>
            <a:p>
              <a:pPr>
                <a:spcBef>
                  <a:spcPts val="300"/>
                </a:spcBef>
              </a:pPr>
              <a:r>
                <a:rPr lang="en-US" sz="1200" dirty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r>
                <a:rPr lang="en-US" sz="1200" dirty="0">
                  <a:solidFill>
                    <a:srgbClr val="7F005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double</a:t>
              </a:r>
              <a:r>
                <a:rPr lang="en-US" sz="1200" dirty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y = Math.exp(x);</a:t>
              </a:r>
            </a:p>
            <a:p>
              <a:pPr>
                <a:spcBef>
                  <a:spcPts val="300"/>
                </a:spcBef>
              </a:pPr>
              <a:r>
                <a:rPr lang="en-IL" sz="12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...</a:t>
              </a:r>
            </a:p>
            <a:p>
              <a:pPr>
                <a:spcBef>
                  <a:spcPts val="300"/>
                </a:spcBef>
              </a:pPr>
              <a:r>
                <a:rPr lang="en-IL" sz="12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}</a:t>
              </a:r>
            </a:p>
            <a:p>
              <a:pPr>
                <a:spcBef>
                  <a:spcPts val="300"/>
                </a:spcBef>
              </a:pPr>
              <a:r>
                <a:rPr lang="en-IL" sz="12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endPara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onsolas"/>
                <a:cs typeface="Consolas" panose="020B0609020204030204" pitchFamily="49" charset="0"/>
              </a:endParaRPr>
            </a:p>
          </p:txBody>
        </p:sp>
      </p:grpSp>
      <p:sp>
        <p:nvSpPr>
          <p:cNvPr id="21" name="Rectangle 16">
            <a:extLst>
              <a:ext uri="{FF2B5EF4-FFF2-40B4-BE49-F238E27FC236}">
                <a16:creationId xmlns:a16="http://schemas.microsoft.com/office/drawing/2014/main" id="{A2233C32-6F70-CA42-9901-AE4A442BFB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6387" y="2717852"/>
            <a:ext cx="3238001" cy="34179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rgbClr val="003399"/>
              </a:buClr>
              <a:buSzPct val="50000"/>
              <a:buFont typeface="Monotype Sorts" charset="2"/>
              <a:defRPr kumimoji="1">
                <a:solidFill>
                  <a:srgbClr val="003399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346075" indent="-231775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627063" indent="-166688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147763" indent="-40481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charset="2"/>
              <a:buChar char="!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15398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19970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4542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29114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3686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 marL="114300" lvl="1" indent="0">
              <a:lnSpc>
                <a:spcPct val="100000"/>
              </a:lnSpc>
              <a:spcBef>
                <a:spcPts val="1800"/>
              </a:spcBef>
              <a:buNone/>
            </a:pPr>
            <a:r>
              <a:rPr kumimoji="0" lang="en-US" u="sng" dirty="0">
                <a:latin typeface="Times New Roman"/>
                <a:cs typeface="Times New Roman"/>
              </a:rPr>
              <a:t>The caller’s perspective</a:t>
            </a:r>
          </a:p>
          <a:p>
            <a:pPr marL="114300" lvl="1" indent="0">
              <a:lnSpc>
                <a:spcPct val="100000"/>
              </a:lnSpc>
              <a:spcBef>
                <a:spcPts val="600"/>
              </a:spcBef>
              <a:buSzPct val="100000"/>
              <a:buNone/>
            </a:pPr>
            <a:r>
              <a:rPr kumimoji="0" lang="en-US" sz="1600" dirty="0">
                <a:latin typeface="Times New Roman"/>
                <a:cs typeface="Times New Roman"/>
              </a:rPr>
              <a:t>When I call a function, …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buSzPct val="100000"/>
              <a:buFont typeface="Arial" panose="020B0604020202020204" pitchFamily="34" charset="0"/>
              <a:buChar char="•"/>
            </a:pPr>
            <a:r>
              <a:rPr kumimoji="0" lang="en-US" sz="1600" dirty="0">
                <a:latin typeface="Times New Roman"/>
                <a:cs typeface="Times New Roman"/>
              </a:rPr>
              <a:t>I view and use the function</a:t>
            </a:r>
            <a:br>
              <a:rPr kumimoji="0" lang="en-US" sz="1600" dirty="0">
                <a:latin typeface="Times New Roman"/>
                <a:cs typeface="Times New Roman"/>
              </a:rPr>
            </a:br>
            <a:r>
              <a:rPr kumimoji="0" lang="en-US" sz="1600" dirty="0">
                <a:latin typeface="Times New Roman"/>
                <a:cs typeface="Times New Roman"/>
              </a:rPr>
              <a:t>as a black box abstraction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buSzPct val="100000"/>
              <a:buFont typeface="Arial" panose="020B0604020202020204" pitchFamily="34" charset="0"/>
              <a:buChar char="•"/>
            </a:pPr>
            <a:r>
              <a:rPr kumimoji="0" lang="en-US" sz="1600" dirty="0">
                <a:latin typeface="Times New Roman"/>
                <a:cs typeface="Times New Roman"/>
              </a:rPr>
              <a:t>I don’t care about how it is implemented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buSzPct val="100000"/>
              <a:buFont typeface="Arial" panose="020B0604020202020204" pitchFamily="34" charset="0"/>
              <a:buChar char="•"/>
            </a:pPr>
            <a:r>
              <a:rPr kumimoji="0" lang="en-US" sz="1600" dirty="0">
                <a:latin typeface="Times New Roman"/>
                <a:cs typeface="Times New Roman"/>
              </a:rPr>
              <a:t>I care only </a:t>
            </a:r>
            <a:r>
              <a:rPr kumimoji="0" lang="en-US" sz="1600" b="1" i="1" dirty="0">
                <a:latin typeface="Times New Roman"/>
                <a:cs typeface="Times New Roman"/>
              </a:rPr>
              <a:t>about how to use it </a:t>
            </a:r>
            <a:r>
              <a:rPr kumimoji="0" lang="en-US" sz="1600" dirty="0">
                <a:latin typeface="Times New Roman"/>
                <a:cs typeface="Times New Roman"/>
              </a:rPr>
              <a:t>(documented in the relevant class API)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</a:pPr>
            <a:r>
              <a:rPr kumimoji="0" lang="en-US" sz="1600" dirty="0">
                <a:latin typeface="Times New Roman"/>
                <a:cs typeface="Times New Roman"/>
              </a:rPr>
              <a:t>For example:</a:t>
            </a:r>
            <a:br>
              <a:rPr kumimoji="0" lang="en-US" sz="1600" dirty="0">
                <a:latin typeface="Times New Roman"/>
                <a:cs typeface="Times New Roman"/>
              </a:rPr>
            </a:br>
            <a:r>
              <a:rPr kumimoji="0" lang="en-US" sz="1600" dirty="0">
                <a:latin typeface="Times New Roman"/>
                <a:cs typeface="Times New Roman"/>
              </a:rPr>
              <a:t>I search “</a:t>
            </a:r>
            <a:r>
              <a:rPr kumimoji="0"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java</a:t>
            </a:r>
            <a:r>
              <a:rPr kumimoji="0" lang="en-US" sz="1600" dirty="0">
                <a:latin typeface="Times New Roman"/>
                <a:cs typeface="Times New Roman"/>
              </a:rPr>
              <a:t> </a:t>
            </a:r>
            <a:r>
              <a:rPr kumimoji="0"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21</a:t>
            </a:r>
            <a:r>
              <a:rPr kumimoji="0" lang="en-US" sz="1600" dirty="0">
                <a:latin typeface="Times New Roman"/>
                <a:cs typeface="Times New Roman"/>
              </a:rPr>
              <a:t> </a:t>
            </a:r>
            <a:r>
              <a:rPr kumimoji="0"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Math</a:t>
            </a:r>
            <a:r>
              <a:rPr kumimoji="0" lang="en-US" sz="1600" dirty="0">
                <a:latin typeface="Times New Roman"/>
                <a:cs typeface="Times New Roman"/>
              </a:rPr>
              <a:t>”</a:t>
            </a:r>
            <a:endParaRPr kumimoji="0" lang="en-US" dirty="0">
              <a:latin typeface="Times New Roman"/>
              <a:cs typeface="Times New Roman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42C5C54-5345-3443-8E61-818B7D216974}"/>
              </a:ext>
            </a:extLst>
          </p:cNvPr>
          <p:cNvGrpSpPr/>
          <p:nvPr/>
        </p:nvGrpSpPr>
        <p:grpSpPr>
          <a:xfrm>
            <a:off x="3724870" y="2214693"/>
            <a:ext cx="4812505" cy="4256719"/>
            <a:chOff x="3724870" y="2214693"/>
            <a:chExt cx="4812505" cy="4256719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0A72E380-55A4-4947-AE3B-D450DCC7F9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85383" y="2214693"/>
              <a:ext cx="4651992" cy="2995347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5" name="Rounded Rectangular Callout 14">
              <a:extLst>
                <a:ext uri="{FF2B5EF4-FFF2-40B4-BE49-F238E27FC236}">
                  <a16:creationId xmlns:a16="http://schemas.microsoft.com/office/drawing/2014/main" id="{712759AE-0518-D345-A33F-EFD535FF97F8}"/>
                </a:ext>
              </a:extLst>
            </p:cNvPr>
            <p:cNvSpPr/>
            <p:nvPr/>
          </p:nvSpPr>
          <p:spPr>
            <a:xfrm>
              <a:off x="3724870" y="5224280"/>
              <a:ext cx="4173426" cy="1247132"/>
            </a:xfrm>
            <a:prstGeom prst="wedgeRoundRectCallout">
              <a:avLst>
                <a:gd name="adj1" fmla="val -26053"/>
                <a:gd name="adj2" fmla="val -50435"/>
                <a:gd name="adj3" fmla="val 16667"/>
              </a:avLst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46800" rIns="0" rtlCol="0" anchor="ctr" anchorCtr="0"/>
            <a:lstStyle/>
            <a:p>
              <a:pPr marL="114300" lvl="1" indent="0">
                <a:lnSpc>
                  <a:spcPct val="100000"/>
                </a:lnSpc>
                <a:spcBef>
                  <a:spcPts val="1800"/>
                </a:spcBef>
                <a:buNone/>
              </a:pPr>
              <a:r>
                <a:rPr kumimoji="0" lang="en-US" u="sng" dirty="0">
                  <a:solidFill>
                    <a:schemeClr val="tx1"/>
                  </a:solidFill>
                  <a:latin typeface="Times New Roman"/>
                  <a:cs typeface="Times New Roman"/>
                </a:rPr>
                <a:t>API</a:t>
              </a:r>
              <a:r>
                <a:rPr kumimoji="0" lang="en-US" dirty="0">
                  <a:solidFill>
                    <a:schemeClr val="tx1"/>
                  </a:solidFill>
                  <a:latin typeface="Times New Roman"/>
                  <a:cs typeface="Times New Roman"/>
                </a:rPr>
                <a:t> </a:t>
              </a:r>
              <a:r>
                <a:rPr kumimoji="0" lang="en-US" sz="1600" dirty="0">
                  <a:solidFill>
                    <a:schemeClr val="tx1"/>
                  </a:solidFill>
                  <a:latin typeface="Times New Roman"/>
                  <a:cs typeface="Times New Roman"/>
                </a:rPr>
                <a:t>(“Application Programming Interface”):</a:t>
              </a:r>
            </a:p>
            <a:p>
              <a:pPr marL="447675" lvl="1" indent="-219075">
                <a:lnSpc>
                  <a:spcPct val="100000"/>
                </a:lnSpc>
                <a:spcBef>
                  <a:spcPts val="600"/>
                </a:spcBef>
                <a:buSzPct val="100000"/>
                <a:buFont typeface="Arial" panose="020B0604020202020204" pitchFamily="34" charset="0"/>
                <a:buChar char="•"/>
              </a:pPr>
              <a:r>
                <a:rPr kumimoji="0" lang="en-US" sz="1600" dirty="0">
                  <a:solidFill>
                    <a:schemeClr val="tx1"/>
                  </a:solidFill>
                  <a:latin typeface="Times New Roman"/>
                  <a:cs typeface="Times New Roman"/>
                </a:rPr>
                <a:t>Documents the </a:t>
              </a:r>
              <a:r>
                <a:rPr kumimoji="0" lang="en-US" sz="1600" i="1" dirty="0">
                  <a:solidFill>
                    <a:schemeClr val="tx1"/>
                  </a:solidFill>
                  <a:latin typeface="Times New Roman"/>
                  <a:cs typeface="Times New Roman"/>
                </a:rPr>
                <a:t>function’s interface</a:t>
              </a:r>
            </a:p>
            <a:p>
              <a:pPr marL="447675" lvl="1" indent="-219075">
                <a:lnSpc>
                  <a:spcPct val="100000"/>
                </a:lnSpc>
                <a:spcBef>
                  <a:spcPts val="600"/>
                </a:spcBef>
                <a:buSzPct val="100000"/>
                <a:buFont typeface="Arial" panose="020B0604020202020204" pitchFamily="34" charset="0"/>
                <a:buChar char="•"/>
              </a:pPr>
              <a:r>
                <a:rPr kumimoji="0" lang="en-US" sz="1600" dirty="0">
                  <a:solidFill>
                    <a:schemeClr val="tx1"/>
                  </a:solidFill>
                  <a:latin typeface="Times New Roman"/>
                  <a:cs typeface="Times New Roman"/>
                </a:rPr>
                <a:t>Explains </a:t>
              </a:r>
              <a:r>
                <a:rPr kumimoji="0" lang="en-US" sz="1600" i="1" dirty="0">
                  <a:solidFill>
                    <a:schemeClr val="tx1"/>
                  </a:solidFill>
                  <a:latin typeface="Times New Roman"/>
                  <a:cs typeface="Times New Roman"/>
                </a:rPr>
                <a:t>how to use the function.</a:t>
              </a:r>
              <a:endParaRPr kumimoji="0" lang="en-US" sz="1600" i="1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21115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609601" y="1129466"/>
            <a:ext cx="4208205" cy="3813594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08000" tIns="72000" rIns="0" bIns="0" anchor="t" anchorCtr="0"/>
          <a:lstStyle/>
          <a:p>
            <a:pPr>
              <a:lnSpc>
                <a:spcPts val="1640"/>
              </a:lnSpc>
            </a:pPr>
            <a:r>
              <a:rPr lang="en-US" sz="1050" dirty="0">
                <a:latin typeface="Consolas"/>
                <a:ea typeface="Consolas"/>
                <a:cs typeface="Consolas"/>
              </a:rPr>
              <a:t>public class MyMath {</a:t>
            </a:r>
          </a:p>
          <a:p>
            <a:pPr>
              <a:lnSpc>
                <a:spcPts val="1640"/>
              </a:lnSpc>
            </a:pPr>
            <a:r>
              <a:rPr lang="en-US" sz="1050" dirty="0">
                <a:latin typeface="Consolas"/>
                <a:ea typeface="Consolas"/>
                <a:cs typeface="Consolas"/>
              </a:rPr>
              <a:t>    </a:t>
            </a:r>
            <a:r>
              <a:rPr lang="en-US" sz="105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public static void main(String args[]) {	    </a:t>
            </a:r>
          </a:p>
          <a:p>
            <a:pPr>
              <a:lnSpc>
                <a:spcPts val="1640"/>
              </a:lnSpc>
            </a:pPr>
            <a:r>
              <a:rPr lang="en-US" sz="105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    double d = </a:t>
            </a:r>
            <a:r>
              <a:rPr lang="en-US" sz="1050" dirty="0">
                <a:latin typeface="Consolas"/>
                <a:ea typeface="Consolas"/>
                <a:cs typeface="Consolas"/>
              </a:rPr>
              <a:t>hypot(2,1,5,4);</a:t>
            </a:r>
          </a:p>
          <a:p>
            <a:pPr>
              <a:lnSpc>
                <a:spcPts val="1640"/>
              </a:lnSpc>
            </a:pPr>
            <a:r>
              <a:rPr lang="en-US" sz="105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    </a:t>
            </a:r>
            <a:r>
              <a:rPr lang="en-US" sz="1050" dirty="0">
                <a:latin typeface="Consolas"/>
                <a:ea typeface="Consolas"/>
                <a:cs typeface="Consolas"/>
              </a:rPr>
              <a:t>System.out.println</a:t>
            </a:r>
            <a:r>
              <a:rPr lang="en-US" sz="1050" dirty="0">
                <a:latin typeface="Monaco"/>
                <a:ea typeface="Monaco"/>
                <a:cs typeface="Monaco"/>
              </a:rPr>
              <a:t>(</a:t>
            </a:r>
            <a:r>
              <a:rPr lang="en-US" sz="1050" dirty="0">
                <a:latin typeface="Consolas"/>
                <a:ea typeface="Consolas"/>
                <a:cs typeface="Consolas"/>
              </a:rPr>
              <a:t>d);</a:t>
            </a:r>
            <a:r>
              <a:rPr lang="en-US" sz="1050" dirty="0">
                <a:latin typeface="Consolas" charset="0"/>
                <a:cs typeface="Consolas" charset="0"/>
              </a:rPr>
              <a:t> </a:t>
            </a:r>
            <a:endParaRPr lang="en-US" sz="1050" dirty="0">
              <a:latin typeface="Consolas"/>
              <a:ea typeface="Consolas"/>
              <a:cs typeface="Consolas"/>
            </a:endParaRPr>
          </a:p>
          <a:p>
            <a:pPr>
              <a:lnSpc>
                <a:spcPts val="1640"/>
              </a:lnSpc>
            </a:pPr>
            <a:r>
              <a:rPr lang="en-US" sz="105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}</a:t>
            </a:r>
          </a:p>
          <a:p>
            <a:pPr>
              <a:lnSpc>
                <a:spcPts val="1640"/>
              </a:lnSpc>
            </a:pPr>
            <a:r>
              <a:rPr lang="en-US" sz="1050" dirty="0">
                <a:solidFill>
                  <a:srgbClr val="000000"/>
                </a:solidFill>
                <a:latin typeface="Consolas" charset="0"/>
                <a:cs typeface="Consolas" charset="0"/>
              </a:rPr>
              <a:t>	</a:t>
            </a:r>
          </a:p>
          <a:p>
            <a:pPr>
              <a:lnSpc>
                <a:spcPts val="1640"/>
              </a:lnSpc>
              <a:spcBef>
                <a:spcPts val="0"/>
              </a:spcBef>
            </a:pPr>
            <a:r>
              <a:rPr lang="en-US" sz="1050" dirty="0">
                <a:solidFill>
                  <a:srgbClr val="000000"/>
                </a:solidFill>
                <a:latin typeface="Consolas" charset="0"/>
                <a:cs typeface="Consolas" charset="0"/>
              </a:rPr>
              <a:t>    </a:t>
            </a:r>
            <a:r>
              <a:rPr lang="en-US" sz="1200" dirty="0">
                <a:solidFill>
                  <a:srgbClr val="006600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Euclidean distance between (x1,x2) and (y1,y1) */</a:t>
            </a:r>
          </a:p>
          <a:p>
            <a:pPr>
              <a:lnSpc>
                <a:spcPts val="1640"/>
              </a:lnSpc>
              <a:spcBef>
                <a:spcPts val="0"/>
              </a:spcBef>
            </a:pPr>
            <a:r>
              <a:rPr lang="en-US" sz="105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public static double </a:t>
            </a:r>
            <a:r>
              <a:rPr lang="en-US" sz="1050" dirty="0">
                <a:latin typeface="Consolas"/>
                <a:ea typeface="Consolas"/>
                <a:cs typeface="Consolas"/>
              </a:rPr>
              <a:t>hypot(double x1, double y1,</a:t>
            </a:r>
            <a:br>
              <a:rPr lang="en-US" sz="1050" dirty="0">
                <a:latin typeface="Consolas"/>
                <a:ea typeface="Consolas"/>
                <a:cs typeface="Consolas"/>
              </a:rPr>
            </a:br>
            <a:r>
              <a:rPr lang="en-US" sz="1050" dirty="0">
                <a:latin typeface="Consolas"/>
                <a:ea typeface="Consolas"/>
                <a:cs typeface="Consolas"/>
              </a:rPr>
              <a:t>                               double x2, double y2) {</a:t>
            </a:r>
          </a:p>
          <a:p>
            <a:pPr>
              <a:lnSpc>
                <a:spcPts val="1640"/>
              </a:lnSpc>
              <a:spcBef>
                <a:spcPts val="0"/>
              </a:spcBef>
            </a:pPr>
            <a:r>
              <a:rPr lang="en-US" sz="1050" dirty="0">
                <a:latin typeface="Consolas"/>
                <a:ea typeface="Consolas"/>
                <a:cs typeface="Consolas"/>
              </a:rPr>
              <a:t>        return 0;</a:t>
            </a:r>
          </a:p>
          <a:p>
            <a:pPr>
              <a:lnSpc>
                <a:spcPts val="1640"/>
              </a:lnSpc>
              <a:spcBef>
                <a:spcPts val="0"/>
              </a:spcBef>
            </a:pPr>
            <a:r>
              <a:rPr lang="en-US" sz="1050" dirty="0">
                <a:latin typeface="Consolas"/>
                <a:ea typeface="Consolas"/>
                <a:cs typeface="Consolas"/>
              </a:rPr>
              <a:t>    }</a:t>
            </a:r>
          </a:p>
          <a:p>
            <a:pPr>
              <a:spcBef>
                <a:spcPts val="1400"/>
              </a:spcBef>
            </a:pPr>
            <a:r>
              <a:rPr lang="en-US" sz="1050" dirty="0">
                <a:solidFill>
                  <a:srgbClr val="3F7F5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200" dirty="0">
                <a:solidFill>
                  <a:srgbClr val="3F7F5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Computes sqrt(x)</a:t>
            </a:r>
            <a:endParaRPr lang="en-IL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200"/>
              </a:spcBef>
            </a:pP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public static double sqrt(double x) {</a:t>
            </a:r>
          </a:p>
          <a:p>
            <a:pPr>
              <a:spcBef>
                <a:spcPts val="200"/>
              </a:spcBef>
            </a:pPr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        return 0;</a:t>
            </a:r>
          </a:p>
          <a:p>
            <a:pPr>
              <a:spcBef>
                <a:spcPts val="200"/>
              </a:spcBef>
            </a:pPr>
            <a:r>
              <a:rPr lang="en-IL" sz="1050">
                <a:latin typeface="Consolas" panose="020B0609020204030204" pitchFamily="49" charset="0"/>
                <a:cs typeface="Consolas" panose="020B0609020204030204" pitchFamily="49" charset="0"/>
              </a:rPr>
              <a:t>   }</a:t>
            </a:r>
          </a:p>
          <a:p>
            <a:pPr>
              <a:spcBef>
                <a:spcPts val="500"/>
              </a:spcBef>
            </a:pPr>
            <a:r>
              <a:rPr lang="en-IL" sz="1050">
                <a:latin typeface="Consolas" panose="020B0609020204030204" pitchFamily="49" charset="0"/>
                <a:ea typeface="Consolas"/>
                <a:cs typeface="Consolas" panose="020B0609020204030204" pitchFamily="49" charset="0"/>
              </a:rPr>
              <a:t>   ...</a:t>
            </a:r>
            <a:endParaRPr lang="en-US" sz="1050" dirty="0">
              <a:latin typeface="Consolas"/>
              <a:ea typeface="Consolas"/>
              <a:cs typeface="Consolas"/>
            </a:endParaRPr>
          </a:p>
          <a:p>
            <a:pPr>
              <a:lnSpc>
                <a:spcPts val="1640"/>
              </a:lnSpc>
              <a:spcBef>
                <a:spcPts val="600"/>
              </a:spcBef>
            </a:pPr>
            <a:r>
              <a:rPr lang="en-US" sz="1050" dirty="0">
                <a:latin typeface="Consolas" charset="0"/>
                <a:cs typeface="Consolas" charset="0"/>
              </a:rPr>
              <a:t>}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dirty="0"/>
              <a:t>Typical roles in software development</a:t>
            </a:r>
            <a:endParaRPr kumimoji="0" lang="en-US" sz="1800" dirty="0"/>
          </a:p>
        </p:txBody>
      </p:sp>
      <p:sp>
        <p:nvSpPr>
          <p:cNvPr id="10" name="Rectangle 16">
            <a:extLst>
              <a:ext uri="{FF2B5EF4-FFF2-40B4-BE49-F238E27FC236}">
                <a16:creationId xmlns:a16="http://schemas.microsoft.com/office/drawing/2014/main" id="{AF4B674F-D12F-F348-8B2A-7FD10D2B57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18237" y="1256245"/>
            <a:ext cx="3500379" cy="368681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vert="horz" wrap="square" lIns="92075" tIns="46038" rIns="0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rgbClr val="003399"/>
              </a:buClr>
              <a:buSzPct val="50000"/>
              <a:buFont typeface="Monotype Sorts" charset="2"/>
              <a:defRPr kumimoji="1">
                <a:solidFill>
                  <a:srgbClr val="003399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346075" indent="-231775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627063" indent="-166688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147763" indent="-40481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charset="2"/>
              <a:buChar char="!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15398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19970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4542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29114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3686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 marL="114300" lvl="1" indent="0">
              <a:lnSpc>
                <a:spcPct val="100000"/>
              </a:lnSpc>
              <a:spcBef>
                <a:spcPts val="1200"/>
              </a:spcBef>
              <a:buSzPct val="100000"/>
              <a:buNone/>
            </a:pPr>
            <a:r>
              <a:rPr kumimoji="0" lang="en-US" b="1" dirty="0">
                <a:latin typeface="Times New Roman"/>
                <a:cs typeface="Times New Roman"/>
              </a:rPr>
              <a:t>System architect:</a:t>
            </a:r>
          </a:p>
          <a:p>
            <a:pPr marL="114300" lvl="1" indent="0">
              <a:lnSpc>
                <a:spcPct val="100000"/>
              </a:lnSpc>
              <a:spcBef>
                <a:spcPts val="600"/>
              </a:spcBef>
              <a:buSzPct val="100000"/>
              <a:buNone/>
            </a:pPr>
            <a:r>
              <a:rPr kumimoji="0" lang="en-US" dirty="0">
                <a:latin typeface="Times New Roman"/>
                <a:cs typeface="Times New Roman"/>
              </a:rPr>
              <a:t>Writes a class skeleton: </a:t>
            </a:r>
          </a:p>
          <a:p>
            <a:pPr marL="114300" lvl="1" indent="0">
              <a:lnSpc>
                <a:spcPct val="100000"/>
              </a:lnSpc>
              <a:spcBef>
                <a:spcPts val="600"/>
              </a:spcBef>
              <a:buSzPct val="100000"/>
              <a:buNone/>
            </a:pPr>
            <a:r>
              <a:rPr kumimoji="0" lang="en-US" dirty="0">
                <a:latin typeface="Times New Roman"/>
                <a:cs typeface="Times New Roman"/>
              </a:rPr>
              <a:t>function signatures, API documentation, and standard tests</a:t>
            </a:r>
          </a:p>
          <a:p>
            <a:pPr marL="114300" lvl="1" indent="0">
              <a:lnSpc>
                <a:spcPct val="100000"/>
              </a:lnSpc>
              <a:spcBef>
                <a:spcPts val="1200"/>
              </a:spcBef>
              <a:buSzPct val="100000"/>
              <a:buNone/>
            </a:pPr>
            <a:r>
              <a:rPr kumimoji="0" lang="en-US" b="1" dirty="0">
                <a:latin typeface="Times New Roman"/>
                <a:cs typeface="Times New Roman"/>
              </a:rPr>
              <a:t>Developer:</a:t>
            </a:r>
          </a:p>
          <a:p>
            <a:pPr marL="114300" lvl="1" indent="0">
              <a:lnSpc>
                <a:spcPct val="100000"/>
              </a:lnSpc>
              <a:spcBef>
                <a:spcPts val="600"/>
              </a:spcBef>
              <a:buSzPct val="100000"/>
              <a:buNone/>
            </a:pPr>
            <a:r>
              <a:rPr kumimoji="0" lang="en-US" dirty="0">
                <a:latin typeface="Times New Roman"/>
                <a:cs typeface="Times New Roman"/>
              </a:rPr>
              <a:t>Implements the functions,</a:t>
            </a:r>
            <a:br>
              <a:rPr kumimoji="0" lang="en-US" dirty="0">
                <a:latin typeface="Times New Roman"/>
                <a:cs typeface="Times New Roman"/>
              </a:rPr>
            </a:br>
            <a:r>
              <a:rPr kumimoji="0" lang="en-US" dirty="0">
                <a:latin typeface="Times New Roman"/>
                <a:cs typeface="Times New Roman"/>
              </a:rPr>
              <a:t>adds more tests, as needed</a:t>
            </a:r>
          </a:p>
          <a:p>
            <a:pPr marL="114300" lvl="1" indent="0">
              <a:lnSpc>
                <a:spcPct val="100000"/>
              </a:lnSpc>
              <a:spcBef>
                <a:spcPts val="1200"/>
              </a:spcBef>
              <a:buSzPct val="100000"/>
              <a:buNone/>
            </a:pPr>
            <a:r>
              <a:rPr kumimoji="0" lang="en-US" b="1" dirty="0">
                <a:latin typeface="Times New Roman"/>
                <a:cs typeface="Times New Roman"/>
              </a:rPr>
              <a:t>Tester:</a:t>
            </a:r>
          </a:p>
          <a:p>
            <a:pPr marL="114300" lvl="1" indent="0">
              <a:lnSpc>
                <a:spcPct val="100000"/>
              </a:lnSpc>
              <a:spcBef>
                <a:spcPts val="600"/>
              </a:spcBef>
              <a:buSzPct val="100000"/>
              <a:buNone/>
            </a:pPr>
            <a:r>
              <a:rPr kumimoji="0" lang="en-US" dirty="0">
                <a:latin typeface="Times New Roman"/>
                <a:cs typeface="Times New Roman"/>
              </a:rPr>
              <a:t>Tests everything.</a:t>
            </a:r>
          </a:p>
          <a:p>
            <a:pPr marL="114300" lvl="1" indent="0">
              <a:lnSpc>
                <a:spcPct val="100000"/>
              </a:lnSpc>
              <a:spcBef>
                <a:spcPts val="600"/>
              </a:spcBef>
              <a:buSzPct val="100000"/>
              <a:buNone/>
            </a:pPr>
            <a:endParaRPr kumimoji="0" lang="en-US" dirty="0">
              <a:latin typeface="Times New Roman"/>
              <a:cs typeface="Times New Roman"/>
            </a:endParaRPr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D265CAB4-D03B-7CC1-EA6E-D6555B3BD1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9928" y="761872"/>
            <a:ext cx="3253268" cy="3932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rgbClr val="003399"/>
              </a:buClr>
              <a:buSzPct val="50000"/>
              <a:buFont typeface="Monotype Sorts" charset="2"/>
              <a:defRPr kumimoji="1" sz="2800">
                <a:solidFill>
                  <a:srgbClr val="003399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346075" indent="-231775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627063" indent="-166688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0000"/>
              <a:buChar char="–"/>
              <a:defRPr kumimoji="1" sz="20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147763" indent="-40481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charset="2"/>
              <a:buChar char="!"/>
              <a:defRPr kumimoji="1" sz="1800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15398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 sz="1800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19970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 sz="1800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4542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 sz="1800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29114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 sz="1800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3686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 sz="1800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 marL="11113" indent="-11113">
              <a:lnSpc>
                <a:spcPts val="2160"/>
              </a:lnSpc>
              <a:spcBef>
                <a:spcPts val="1200"/>
              </a:spcBef>
            </a:pPr>
            <a:r>
              <a:rPr lang="en-US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Class skeleton</a:t>
            </a:r>
            <a:endParaRPr lang="en-US" sz="1800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80616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3" name="Picture 2" descr="OPENOA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0660" name="Rectangle 5"/>
          <p:cNvSpPr>
            <a:spLocks noChangeArrowheads="1"/>
          </p:cNvSpPr>
          <p:nvPr/>
        </p:nvSpPr>
        <p:spPr bwMode="auto">
          <a:xfrm>
            <a:off x="152400" y="76200"/>
            <a:ext cx="28956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CC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l">
              <a:defRPr/>
            </a:pPr>
            <a:r>
              <a:rPr lang="en-US" sz="1400" dirty="0">
                <a:latin typeface="Times New Roman"/>
                <a:cs typeface="Times New Roman"/>
              </a:rPr>
              <a:t>Introduction to Computer Science</a:t>
            </a:r>
          </a:p>
          <a:p>
            <a:pPr algn="l">
              <a:defRPr/>
            </a:pPr>
            <a:r>
              <a:rPr lang="en-US" sz="1400" dirty="0">
                <a:latin typeface="Times New Roman"/>
                <a:cs typeface="Times New Roman"/>
              </a:rPr>
              <a:t>Shimon Schocken</a:t>
            </a:r>
          </a:p>
          <a:p>
            <a:pPr algn="l">
              <a:defRPr/>
            </a:pPr>
            <a:r>
              <a:rPr lang="en-US" sz="1400" dirty="0">
                <a:latin typeface="Times New Roman"/>
                <a:cs typeface="Times New Roman"/>
              </a:rPr>
              <a:t>IDC Herzliya</a:t>
            </a:r>
          </a:p>
        </p:txBody>
      </p:sp>
      <p:sp>
        <p:nvSpPr>
          <p:cNvPr id="70661" name="Rectangle 7"/>
          <p:cNvSpPr>
            <a:spLocks noChangeArrowheads="1"/>
          </p:cNvSpPr>
          <p:nvPr/>
        </p:nvSpPr>
        <p:spPr bwMode="auto">
          <a:xfrm>
            <a:off x="3287152" y="1740285"/>
            <a:ext cx="2409788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pPr algn="ctr">
              <a:defRPr/>
            </a:pPr>
            <a:r>
              <a:rPr lang="en-US" sz="2000" dirty="0">
                <a:solidFill>
                  <a:srgbClr val="737373"/>
                </a:solidFill>
                <a:latin typeface="Times New Roman"/>
                <a:cs typeface="Times New Roman"/>
              </a:rPr>
              <a:t>Lecture 3-1</a:t>
            </a:r>
            <a:endParaRPr lang="en-US" sz="2800" dirty="0">
              <a:latin typeface="Times New Roman"/>
              <a:cs typeface="Times New Roman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951258" y="2144746"/>
            <a:ext cx="29532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1200"/>
              </a:spcBef>
            </a:pPr>
            <a:r>
              <a:rPr lang="en-US" sz="3600" dirty="0">
                <a:latin typeface="Times New Roman"/>
                <a:cs typeface="Times New Roman"/>
              </a:rPr>
              <a:t>Functions</a:t>
            </a:r>
          </a:p>
        </p:txBody>
      </p:sp>
      <p:grpSp>
        <p:nvGrpSpPr>
          <p:cNvPr id="29" name="Group 28"/>
          <p:cNvGrpSpPr/>
          <p:nvPr/>
        </p:nvGrpSpPr>
        <p:grpSpPr>
          <a:xfrm>
            <a:off x="1535309" y="3050046"/>
            <a:ext cx="5993366" cy="2080048"/>
            <a:chOff x="1721810" y="3236709"/>
            <a:chExt cx="5993366" cy="2080048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 rotWithShape="1">
            <a:blip r:embed="rId4" cstate="print"/>
            <a:srcRect t="-1" b="22597"/>
            <a:stretch/>
          </p:blipFill>
          <p:spPr>
            <a:xfrm>
              <a:off x="3347264" y="3237114"/>
              <a:ext cx="2204828" cy="1705912"/>
            </a:xfrm>
            <a:prstGeom prst="rect">
              <a:avLst/>
            </a:prstGeom>
          </p:spPr>
        </p:pic>
        <p:sp>
          <p:nvSpPr>
            <p:cNvPr id="12" name="Rectangle 8"/>
            <p:cNvSpPr>
              <a:spLocks noChangeArrowheads="1"/>
            </p:cNvSpPr>
            <p:nvPr/>
          </p:nvSpPr>
          <p:spPr bwMode="auto">
            <a:xfrm rot="617349">
              <a:off x="4071104" y="3893592"/>
              <a:ext cx="340967" cy="770084"/>
            </a:xfrm>
            <a:prstGeom prst="rect">
              <a:avLst/>
            </a:prstGeom>
            <a:noFill/>
            <a:ln w="15875">
              <a:noFill/>
              <a:miter lim="800000"/>
              <a:headEnd/>
              <a:tailEnd/>
            </a:ln>
            <a:effectLst/>
          </p:spPr>
          <p:txBody>
            <a:bodyPr wrap="square" lIns="92075" tIns="46038" rIns="92075" bIns="46038">
              <a:prstTxWarp prst="textNoShape">
                <a:avLst/>
              </a:prstTxWarp>
              <a:spAutoFit/>
            </a:bodyPr>
            <a:lstStyle/>
            <a:p>
              <a:r>
                <a:rPr kumimoji="1" lang="en-US" sz="4400" i="1" dirty="0">
                  <a:solidFill>
                    <a:schemeClr val="bg1"/>
                  </a:solidFill>
                  <a:latin typeface="Times" charset="0"/>
                </a:rPr>
                <a:t>f</a:t>
              </a:r>
            </a:p>
          </p:txBody>
        </p:sp>
        <p:sp>
          <p:nvSpPr>
            <p:cNvPr id="26" name="Rectangle 25"/>
            <p:cNvSpPr/>
            <p:nvPr/>
          </p:nvSpPr>
          <p:spPr bwMode="auto">
            <a:xfrm>
              <a:off x="1721810" y="3236709"/>
              <a:ext cx="1625454" cy="1705912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30" name="Rectangle 29"/>
            <p:cNvSpPr/>
            <p:nvPr/>
          </p:nvSpPr>
          <p:spPr bwMode="auto">
            <a:xfrm>
              <a:off x="5552092" y="3236709"/>
              <a:ext cx="2163084" cy="1705912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charset="0"/>
                <a:ea typeface="ＭＳ Ｐゴシック" charset="-128"/>
                <a:cs typeface="ＭＳ Ｐゴシック" charset="-128"/>
              </a:endParaRPr>
            </a:p>
          </p:txBody>
        </p:sp>
        <p:cxnSp>
          <p:nvCxnSpPr>
            <p:cNvPr id="8" name="AutoShape 4"/>
            <p:cNvCxnSpPr>
              <a:cxnSpLocks noChangeShapeType="1"/>
            </p:cNvCxnSpPr>
            <p:nvPr/>
          </p:nvCxnSpPr>
          <p:spPr bwMode="auto">
            <a:xfrm>
              <a:off x="2328409" y="4446390"/>
              <a:ext cx="698235" cy="0"/>
            </a:xfrm>
            <a:prstGeom prst="straightConnector1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9" name="AutoShape 5"/>
            <p:cNvCxnSpPr>
              <a:cxnSpLocks noChangeShapeType="1"/>
            </p:cNvCxnSpPr>
            <p:nvPr/>
          </p:nvCxnSpPr>
          <p:spPr bwMode="auto">
            <a:xfrm>
              <a:off x="2328409" y="4090070"/>
              <a:ext cx="699822" cy="0"/>
            </a:xfrm>
            <a:prstGeom prst="straightConnector1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cxnSp>
          <p:nvCxnSpPr>
            <p:cNvPr id="10" name="AutoShape 6"/>
            <p:cNvCxnSpPr>
              <a:cxnSpLocks noChangeShapeType="1"/>
            </p:cNvCxnSpPr>
            <p:nvPr/>
          </p:nvCxnSpPr>
          <p:spPr bwMode="auto">
            <a:xfrm>
              <a:off x="2328409" y="3740004"/>
              <a:ext cx="707760" cy="0"/>
            </a:xfrm>
            <a:prstGeom prst="straightConnector1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sp>
          <p:nvSpPr>
            <p:cNvPr id="13" name="Rectangle 9"/>
            <p:cNvSpPr>
              <a:spLocks noChangeArrowheads="1"/>
            </p:cNvSpPr>
            <p:nvPr/>
          </p:nvSpPr>
          <p:spPr bwMode="auto">
            <a:xfrm>
              <a:off x="1956423" y="3470369"/>
              <a:ext cx="405059" cy="462307"/>
            </a:xfrm>
            <a:prstGeom prst="rect">
              <a:avLst/>
            </a:prstGeom>
            <a:noFill/>
            <a:ln w="1587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prstTxWarp prst="textNoShape">
                <a:avLst/>
              </a:prstTxWarp>
              <a:spAutoFit/>
            </a:bodyPr>
            <a:lstStyle/>
            <a:p>
              <a:r>
                <a:rPr kumimoji="1" lang="en-US" sz="2400" i="1" dirty="0">
                  <a:latin typeface="Times" charset="0"/>
                </a:rPr>
                <a:t>x</a:t>
              </a:r>
            </a:p>
          </p:txBody>
        </p:sp>
        <p:sp>
          <p:nvSpPr>
            <p:cNvPr id="14" name="Rectangle 10"/>
            <p:cNvSpPr>
              <a:spLocks noChangeArrowheads="1"/>
            </p:cNvSpPr>
            <p:nvPr/>
          </p:nvSpPr>
          <p:spPr bwMode="auto">
            <a:xfrm>
              <a:off x="1958011" y="3798210"/>
              <a:ext cx="405059" cy="462307"/>
            </a:xfrm>
            <a:prstGeom prst="rect">
              <a:avLst/>
            </a:prstGeom>
            <a:noFill/>
            <a:ln w="1587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prstTxWarp prst="textNoShape">
                <a:avLst/>
              </a:prstTxWarp>
              <a:spAutoFit/>
            </a:bodyPr>
            <a:lstStyle/>
            <a:p>
              <a:r>
                <a:rPr kumimoji="1" lang="en-US" sz="2400" i="1" dirty="0">
                  <a:latin typeface="Times" charset="0"/>
                </a:rPr>
                <a:t>y</a:t>
              </a:r>
            </a:p>
          </p:txBody>
        </p:sp>
        <p:sp>
          <p:nvSpPr>
            <p:cNvPr id="15" name="Rectangle 11"/>
            <p:cNvSpPr>
              <a:spLocks noChangeArrowheads="1"/>
            </p:cNvSpPr>
            <p:nvPr/>
          </p:nvSpPr>
          <p:spPr bwMode="auto">
            <a:xfrm>
              <a:off x="1975473" y="4186280"/>
              <a:ext cx="388227" cy="462307"/>
            </a:xfrm>
            <a:prstGeom prst="rect">
              <a:avLst/>
            </a:prstGeom>
            <a:noFill/>
            <a:ln w="1587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prstTxWarp prst="textNoShape">
                <a:avLst/>
              </a:prstTxWarp>
              <a:spAutoFit/>
            </a:bodyPr>
            <a:lstStyle/>
            <a:p>
              <a:r>
                <a:rPr kumimoji="1" lang="en-US" sz="2400" i="1" dirty="0">
                  <a:latin typeface="Times" charset="0"/>
                </a:rPr>
                <a:t>z</a:t>
              </a:r>
            </a:p>
          </p:txBody>
        </p:sp>
        <p:cxnSp>
          <p:nvCxnSpPr>
            <p:cNvPr id="11" name="AutoShape 7"/>
            <p:cNvCxnSpPr>
              <a:cxnSpLocks noChangeShapeType="1"/>
              <a:stCxn id="18" idx="3"/>
            </p:cNvCxnSpPr>
            <p:nvPr/>
          </p:nvCxnSpPr>
          <p:spPr bwMode="auto">
            <a:xfrm>
              <a:off x="5552092" y="4090070"/>
              <a:ext cx="576527" cy="0"/>
            </a:xfrm>
            <a:prstGeom prst="straightConnector1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</p:cxnSp>
        <p:sp>
          <p:nvSpPr>
            <p:cNvPr id="16" name="Rectangle 12"/>
            <p:cNvSpPr>
              <a:spLocks noChangeArrowheads="1"/>
            </p:cNvSpPr>
            <p:nvPr/>
          </p:nvSpPr>
          <p:spPr bwMode="auto">
            <a:xfrm>
              <a:off x="6217519" y="3804430"/>
              <a:ext cx="1350492" cy="462307"/>
            </a:xfrm>
            <a:prstGeom prst="rect">
              <a:avLst/>
            </a:prstGeom>
            <a:noFill/>
            <a:ln w="15875">
              <a:noFill/>
              <a:miter lim="800000"/>
              <a:headEnd/>
              <a:tailEnd/>
            </a:ln>
            <a:effectLst/>
          </p:spPr>
          <p:txBody>
            <a:bodyPr wrap="none" lIns="92075" tIns="46038" rIns="92075" bIns="46038">
              <a:prstTxWarp prst="textNoShape">
                <a:avLst/>
              </a:prstTxWarp>
              <a:spAutoFit/>
            </a:bodyPr>
            <a:lstStyle/>
            <a:p>
              <a:r>
                <a:rPr kumimoji="1" lang="en-US" sz="2400" i="1" dirty="0">
                  <a:latin typeface="Times" charset="0"/>
                </a:rPr>
                <a:t>f </a:t>
              </a:r>
              <a:r>
                <a:rPr kumimoji="1" lang="en-US" sz="2400" dirty="0">
                  <a:latin typeface="Times" charset="0"/>
                </a:rPr>
                <a:t>(</a:t>
              </a:r>
              <a:r>
                <a:rPr kumimoji="1" lang="en-US" sz="2400" i="1" dirty="0">
                  <a:latin typeface="Times" charset="0"/>
                </a:rPr>
                <a:t>x, y, z</a:t>
              </a:r>
              <a:r>
                <a:rPr kumimoji="1" lang="en-US" sz="2400" dirty="0">
                  <a:latin typeface="Times" charset="0"/>
                </a:rPr>
                <a:t>)</a:t>
              </a:r>
              <a:endParaRPr kumimoji="1" lang="en-US" sz="2400" i="1" dirty="0">
                <a:latin typeface="Times" charset="0"/>
              </a:endParaRPr>
            </a:p>
          </p:txBody>
        </p:sp>
        <p:sp>
          <p:nvSpPr>
            <p:cNvPr id="32" name="Rectangle 31"/>
            <p:cNvSpPr/>
            <p:nvPr/>
          </p:nvSpPr>
          <p:spPr bwMode="auto">
            <a:xfrm>
              <a:off x="1721810" y="4943026"/>
              <a:ext cx="5993366" cy="373731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charset="0"/>
                <a:ea typeface="ＭＳ Ｐゴシック" charset="-128"/>
                <a:cs typeface="ＭＳ Ｐゴシック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007780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29E38D1-8949-6269-6C56-78D189D08A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3549" y="737083"/>
            <a:ext cx="5879573" cy="3890673"/>
          </a:xfrm>
          <a:prstGeom prst="rect">
            <a:avLst/>
          </a:prstGeom>
          <a:solidFill>
            <a:schemeClr val="bg1"/>
          </a:solidFill>
          <a:ln w="15875">
            <a:solidFill>
              <a:schemeClr val="tx1">
                <a:alpha val="2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lIns="182880" tIns="91440" rIns="0" bIns="91440" anchor="t" anchorCtr="0">
            <a:prstTxWarp prst="textNoShape">
              <a:avLst/>
            </a:prstTxWarp>
            <a:noAutofit/>
          </a:bodyPr>
          <a:lstStyle/>
          <a:p>
            <a:pPr>
              <a:spcBef>
                <a:spcPts val="300"/>
              </a:spcBef>
            </a:pPr>
            <a:r>
              <a:rPr lang="en-US" sz="1400" dirty="0">
                <a:solidFill>
                  <a:srgbClr val="3F7F5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Computes an approximate square root by sequential search</a:t>
            </a:r>
            <a:endParaRPr lang="en-US" sz="1400" dirty="0">
              <a:solidFill>
                <a:srgbClr val="7F005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500"/>
              </a:spcBef>
            </a:pPr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 class Sqrt1 {</a:t>
            </a:r>
          </a:p>
          <a:p>
            <a:pPr>
              <a:spcBef>
                <a:spcPts val="500"/>
              </a:spcBef>
            </a:pPr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public static void main(String args[]) {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double x = 16; </a:t>
            </a:r>
            <a:r>
              <a:rPr lang="en-US" sz="1200" dirty="0">
                <a:solidFill>
                  <a:srgbClr val="3F7F5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sz="1400" dirty="0">
                <a:solidFill>
                  <a:srgbClr val="3F7F5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we’ll find the (approx.) square root of x</a:t>
            </a:r>
            <a:endParaRPr lang="en-US" sz="14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500"/>
              </a:spcBef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double epsilon = 0.01, increment = 0.0001;</a:t>
            </a:r>
          </a:p>
          <a:p>
            <a:pPr>
              <a:spcBef>
                <a:spcPts val="500"/>
              </a:spcBef>
            </a:pPr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double g = 1.0;</a:t>
            </a:r>
          </a:p>
          <a:p>
            <a:pPr>
              <a:spcBef>
                <a:spcPts val="500"/>
              </a:spcBef>
            </a:pPr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int stepCounter = 0;</a:t>
            </a:r>
          </a:p>
          <a:p>
            <a:pPr>
              <a:spcBef>
                <a:spcPts val="500"/>
              </a:spcBef>
            </a:pPr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while (</a:t>
            </a:r>
            <a:r>
              <a:rPr lang="en-US" sz="1200" dirty="0">
                <a:solidFill>
                  <a:srgbClr val="0008B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Math.abs(g * g - x) &gt;= epsilon</a:t>
            </a:r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pPr>
              <a:spcBef>
                <a:spcPts val="500"/>
              </a:spcBef>
            </a:pPr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g += increment;</a:t>
            </a:r>
          </a:p>
          <a:p>
            <a:pPr>
              <a:spcBef>
                <a:spcPts val="500"/>
              </a:spcBef>
            </a:pPr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stepCounter++;</a:t>
            </a:r>
          </a:p>
          <a:p>
            <a:pPr>
              <a:spcBef>
                <a:spcPts val="500"/>
              </a:spcBef>
            </a:pPr>
            <a:r>
              <a:rPr lang="en-IL" sz="120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}</a:t>
            </a:r>
          </a:p>
          <a:p>
            <a:pPr>
              <a:spcBef>
                <a:spcPts val="500"/>
              </a:spcBef>
            </a:pPr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System.out.</a:t>
            </a:r>
            <a:r>
              <a:rPr lang="en-US" sz="120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println</a:t>
            </a:r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("Square root (approx.) = " + g);</a:t>
            </a:r>
          </a:p>
          <a:p>
            <a:pPr>
              <a:spcBef>
                <a:spcPts val="500"/>
              </a:spcBef>
            </a:pPr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System.out.</a:t>
            </a:r>
            <a:r>
              <a:rPr lang="en-US" sz="120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println</a:t>
            </a:r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("Number of iterations = " + stepCounter);</a:t>
            </a:r>
          </a:p>
          <a:p>
            <a:pPr>
              <a:spcBef>
                <a:spcPts val="500"/>
              </a:spcBef>
            </a:pPr>
            <a:r>
              <a:rPr lang="en-IL" sz="120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}</a:t>
            </a:r>
          </a:p>
          <a:p>
            <a:pPr>
              <a:spcBef>
                <a:spcPts val="500"/>
              </a:spcBef>
            </a:pPr>
            <a:r>
              <a:rPr lang="en-IL" sz="120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200" dirty="0">
              <a:solidFill>
                <a:schemeClr val="accent6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Sequential search</a:t>
            </a:r>
            <a:r>
              <a:rPr lang="en-US" sz="1400" dirty="0"/>
              <a:t> (“brute force”)</a:t>
            </a:r>
            <a:endParaRPr kumimoji="0" lang="en-US" sz="18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3740D9D-95F3-7E9A-78FB-FD62903242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46427" y="4224696"/>
            <a:ext cx="3833389" cy="2490781"/>
          </a:xfrm>
          <a:prstGeom prst="rect">
            <a:avLst/>
          </a:prstGeom>
          <a:solidFill>
            <a:schemeClr val="bg1">
              <a:lumMod val="95000"/>
            </a:schemeClr>
          </a:solidFill>
          <a:ln w="15875">
            <a:solidFill>
              <a:schemeClr val="tx1">
                <a:alpha val="2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lIns="180000" tIns="108000" rIns="0" bIns="0" anchor="t" anchorCtr="0">
            <a:prstTxWarp prst="textNoShape">
              <a:avLst/>
            </a:prstTxWarp>
            <a:noAutofit/>
          </a:bodyPr>
          <a:lstStyle/>
          <a:p>
            <a:pPr>
              <a:spcBef>
                <a:spcPts val="1200"/>
              </a:spcBef>
            </a:pP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  <a:ea typeface="Menlo"/>
                <a:cs typeface="Consolas" panose="020B0609020204030204" pitchFamily="49" charset="0"/>
              </a:rPr>
              <a:t>% java Sqrt</a:t>
            </a:r>
            <a:r>
              <a:rPr lang="he-IL" sz="1200" b="1" dirty="0">
                <a:solidFill>
                  <a:srgbClr val="000000"/>
                </a:solidFill>
                <a:latin typeface="Consolas" panose="020B0609020204030204" pitchFamily="49" charset="0"/>
                <a:ea typeface="Menlo"/>
                <a:cs typeface="Consolas" panose="020B0609020204030204" pitchFamily="49" charset="0"/>
              </a:rPr>
              <a:t>1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Menlo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3F7F5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(x = 16)</a:t>
            </a:r>
          </a:p>
          <a:p>
            <a:pPr>
              <a:spcBef>
                <a:spcPts val="40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Square root (approx.) = 3.998800000004108</a:t>
            </a:r>
            <a:endParaRPr lang="he-IL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spcBef>
                <a:spcPts val="40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Number of iterations = 29988</a:t>
            </a:r>
          </a:p>
          <a:p>
            <a:pPr>
              <a:spcBef>
                <a:spcPts val="400"/>
              </a:spcBef>
            </a:pPr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258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88DDAD3-A7E8-DFDB-D819-4920B4F7CE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3549" y="737083"/>
            <a:ext cx="5879573" cy="3890673"/>
          </a:xfrm>
          <a:prstGeom prst="rect">
            <a:avLst/>
          </a:prstGeom>
          <a:solidFill>
            <a:schemeClr val="bg1"/>
          </a:solidFill>
          <a:ln w="15875">
            <a:solidFill>
              <a:schemeClr val="tx1">
                <a:alpha val="2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lIns="182880" tIns="91440" rIns="0" bIns="91440" anchor="t" anchorCtr="0">
            <a:prstTxWarp prst="textNoShape">
              <a:avLst/>
            </a:prstTxWarp>
            <a:noAutofit/>
          </a:bodyPr>
          <a:lstStyle/>
          <a:p>
            <a:pPr>
              <a:spcBef>
                <a:spcPts val="300"/>
              </a:spcBef>
            </a:pPr>
            <a:r>
              <a:rPr lang="en-US" sz="1400" dirty="0">
                <a:solidFill>
                  <a:srgbClr val="3F7F5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Computes an approximate square root by sequential search</a:t>
            </a:r>
            <a:endParaRPr lang="en-US" sz="1400" dirty="0">
              <a:solidFill>
                <a:srgbClr val="7F005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500"/>
              </a:spcBef>
            </a:pPr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 class Sqrt1 {</a:t>
            </a:r>
          </a:p>
          <a:p>
            <a:pPr>
              <a:spcBef>
                <a:spcPts val="500"/>
              </a:spcBef>
            </a:pPr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public static void main(String args[]) {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double x = 16; </a:t>
            </a:r>
            <a:r>
              <a:rPr lang="en-US" sz="1200" dirty="0">
                <a:solidFill>
                  <a:srgbClr val="3F7F5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sz="1400" dirty="0">
                <a:solidFill>
                  <a:srgbClr val="3F7F5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we’ll find the (approx.) square root of x</a:t>
            </a:r>
            <a:endParaRPr lang="en-US" sz="14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500"/>
              </a:spcBef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double epsilon = 0.01, increment = 0.0001;</a:t>
            </a:r>
          </a:p>
          <a:p>
            <a:pPr>
              <a:spcBef>
                <a:spcPts val="500"/>
              </a:spcBef>
            </a:pPr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double g = 1.0;</a:t>
            </a:r>
          </a:p>
          <a:p>
            <a:pPr>
              <a:spcBef>
                <a:spcPts val="500"/>
              </a:spcBef>
            </a:pPr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int stepCounter = 0;</a:t>
            </a:r>
          </a:p>
          <a:p>
            <a:pPr>
              <a:spcBef>
                <a:spcPts val="500"/>
              </a:spcBef>
            </a:pPr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200" dirty="0">
                <a:solidFill>
                  <a:srgbClr val="0008B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while (Math.abs(g * g - x) &gt;= epsilon) {</a:t>
            </a:r>
          </a:p>
          <a:p>
            <a:pPr>
              <a:spcBef>
                <a:spcPts val="500"/>
              </a:spcBef>
            </a:pPr>
            <a:r>
              <a:rPr lang="en-US" sz="1200" dirty="0">
                <a:solidFill>
                  <a:srgbClr val="0008B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g += increment;</a:t>
            </a:r>
          </a:p>
          <a:p>
            <a:pPr>
              <a:spcBef>
                <a:spcPts val="500"/>
              </a:spcBef>
            </a:pPr>
            <a:r>
              <a:rPr lang="en-US" sz="1200" dirty="0">
                <a:solidFill>
                  <a:srgbClr val="0008B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stepCounter++;</a:t>
            </a:r>
          </a:p>
          <a:p>
            <a:pPr>
              <a:spcBef>
                <a:spcPts val="500"/>
              </a:spcBef>
            </a:pPr>
            <a:r>
              <a:rPr lang="en-IL" sz="1200">
                <a:solidFill>
                  <a:srgbClr val="0008B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}</a:t>
            </a:r>
          </a:p>
          <a:p>
            <a:pPr>
              <a:spcBef>
                <a:spcPts val="500"/>
              </a:spcBef>
            </a:pPr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System.out.</a:t>
            </a:r>
            <a:r>
              <a:rPr lang="en-US" sz="120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println</a:t>
            </a:r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("Square root (approx.) = " + g);</a:t>
            </a:r>
          </a:p>
          <a:p>
            <a:pPr>
              <a:spcBef>
                <a:spcPts val="500"/>
              </a:spcBef>
            </a:pPr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System.out.</a:t>
            </a:r>
            <a:r>
              <a:rPr lang="en-US" sz="120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println</a:t>
            </a:r>
            <a:r>
              <a:rPr lang="en-US" sz="1200" dirty="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("Number of iterations = " + stepCounter);</a:t>
            </a:r>
          </a:p>
          <a:p>
            <a:pPr>
              <a:spcBef>
                <a:spcPts val="500"/>
              </a:spcBef>
            </a:pPr>
            <a:r>
              <a:rPr lang="en-IL" sz="120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}</a:t>
            </a:r>
          </a:p>
          <a:p>
            <a:pPr>
              <a:spcBef>
                <a:spcPts val="500"/>
              </a:spcBef>
            </a:pPr>
            <a:r>
              <a:rPr lang="en-IL" sz="1200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200" dirty="0">
              <a:solidFill>
                <a:schemeClr val="accent6">
                  <a:lumMod val="50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Sequential search</a:t>
            </a:r>
            <a:r>
              <a:rPr lang="en-US" sz="1400" dirty="0"/>
              <a:t> (“brute force”)</a:t>
            </a:r>
            <a:endParaRPr kumimoji="0" lang="en-US" sz="1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9A4A6E7-BBB9-C84B-8FF4-A0C8126D4D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46427" y="4224696"/>
            <a:ext cx="3833389" cy="2490781"/>
          </a:xfrm>
          <a:prstGeom prst="rect">
            <a:avLst/>
          </a:prstGeom>
          <a:solidFill>
            <a:schemeClr val="bg1">
              <a:lumMod val="95000"/>
            </a:schemeClr>
          </a:solidFill>
          <a:ln w="15875">
            <a:solidFill>
              <a:schemeClr val="tx1">
                <a:alpha val="2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lIns="180000" tIns="108000" rIns="0" bIns="0" anchor="t" anchorCtr="0">
            <a:prstTxWarp prst="textNoShape">
              <a:avLst/>
            </a:prstTxWarp>
            <a:noAutofit/>
          </a:bodyPr>
          <a:lstStyle/>
          <a:p>
            <a:pPr>
              <a:spcBef>
                <a:spcPts val="1200"/>
              </a:spcBef>
            </a:pP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  <a:ea typeface="Menlo"/>
                <a:cs typeface="Consolas" panose="020B0609020204030204" pitchFamily="49" charset="0"/>
              </a:rPr>
              <a:t>% java Sqrt</a:t>
            </a:r>
            <a:r>
              <a:rPr lang="he-IL" sz="1200" b="1" dirty="0">
                <a:solidFill>
                  <a:srgbClr val="000000"/>
                </a:solidFill>
                <a:latin typeface="Consolas" panose="020B0609020204030204" pitchFamily="49" charset="0"/>
                <a:ea typeface="Menlo"/>
                <a:cs typeface="Consolas" panose="020B0609020204030204" pitchFamily="49" charset="0"/>
              </a:rPr>
              <a:t>1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Menlo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3F7F5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(x = 16)</a:t>
            </a:r>
          </a:p>
          <a:p>
            <a:pPr>
              <a:spcBef>
                <a:spcPts val="40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Square root (approx.) = 3.998800000004108</a:t>
            </a:r>
            <a:endParaRPr lang="he-IL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spcBef>
                <a:spcPts val="40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Number of iterations = 29988</a:t>
            </a:r>
          </a:p>
          <a:p>
            <a:pPr>
              <a:spcBef>
                <a:spcPts val="1200"/>
              </a:spcBef>
            </a:pP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  <a:ea typeface="Menlo"/>
                <a:cs typeface="Consolas" panose="020B0609020204030204" pitchFamily="49" charset="0"/>
              </a:rPr>
              <a:t>% java Sqrt</a:t>
            </a:r>
            <a:r>
              <a:rPr lang="he-IL" sz="1200" b="1" dirty="0">
                <a:solidFill>
                  <a:srgbClr val="000000"/>
                </a:solidFill>
                <a:latin typeface="Consolas" panose="020B0609020204030204" pitchFamily="49" charset="0"/>
                <a:ea typeface="Menlo"/>
                <a:cs typeface="Consolas" panose="020B0609020204030204" pitchFamily="49" charset="0"/>
              </a:rPr>
              <a:t>1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  <a:ea typeface="Menlo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3F7F5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(x = 100)</a:t>
            </a:r>
            <a:endParaRPr lang="en-US" sz="1200" b="1" dirty="0">
              <a:solidFill>
                <a:srgbClr val="000000"/>
              </a:solidFill>
              <a:latin typeface="Consolas" panose="020B0609020204030204" pitchFamily="49" charset="0"/>
              <a:ea typeface="Menlo"/>
              <a:cs typeface="Consolas" panose="020B0609020204030204" pitchFamily="49" charset="0"/>
            </a:endParaRPr>
          </a:p>
          <a:p>
            <a:pPr>
              <a:spcBef>
                <a:spcPts val="40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Square root (approx.) = 9.999499999990128</a:t>
            </a:r>
            <a:endParaRPr lang="he-IL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spcBef>
                <a:spcPts val="40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Number of iterations = 89995</a:t>
            </a:r>
          </a:p>
          <a:p>
            <a:pPr>
              <a:spcBef>
                <a:spcPts val="1200"/>
              </a:spcBef>
            </a:pP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  <a:ea typeface="Menlo"/>
                <a:cs typeface="Consolas" panose="020B0609020204030204" pitchFamily="49" charset="0"/>
              </a:rPr>
              <a:t>% java Sqrt</a:t>
            </a:r>
            <a:r>
              <a:rPr lang="he-IL" sz="1200" b="1" dirty="0">
                <a:solidFill>
                  <a:srgbClr val="000000"/>
                </a:solidFill>
                <a:latin typeface="Consolas" panose="020B0609020204030204" pitchFamily="49" charset="0"/>
                <a:ea typeface="Menlo"/>
                <a:cs typeface="Consolas" panose="020B0609020204030204" pitchFamily="49" charset="0"/>
              </a:rPr>
              <a:t>1</a:t>
            </a:r>
            <a:r>
              <a:rPr lang="en-US" sz="1200" b="1" dirty="0">
                <a:solidFill>
                  <a:srgbClr val="000000"/>
                </a:solidFill>
                <a:latin typeface="Consolas" panose="020B0609020204030204" pitchFamily="49" charset="0"/>
                <a:ea typeface="Menlo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3F7F5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(x = 105)</a:t>
            </a:r>
            <a:endParaRPr lang="en-US" sz="1200" b="1" dirty="0">
              <a:solidFill>
                <a:srgbClr val="000000"/>
              </a:solidFill>
              <a:latin typeface="Consolas" panose="020B0609020204030204" pitchFamily="49" charset="0"/>
              <a:ea typeface="Menlo"/>
              <a:cs typeface="Consolas" panose="020B0609020204030204" pitchFamily="49" charset="0"/>
            </a:endParaRPr>
          </a:p>
          <a:p>
            <a:pPr>
              <a:spcBef>
                <a:spcPts val="40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Square root (approx.) = 10.246499999989553</a:t>
            </a:r>
            <a:endParaRPr lang="he-IL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spcBef>
                <a:spcPts val="40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Number of iterations = 92465</a:t>
            </a:r>
          </a:p>
          <a:p>
            <a:pPr>
              <a:spcBef>
                <a:spcPts val="400"/>
              </a:spcBef>
            </a:pPr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77BDC4A-139E-3778-6D3F-C17F30776184}"/>
              </a:ext>
            </a:extLst>
          </p:cNvPr>
          <p:cNvGrpSpPr/>
          <p:nvPr/>
        </p:nvGrpSpPr>
        <p:grpSpPr>
          <a:xfrm>
            <a:off x="6702594" y="2587245"/>
            <a:ext cx="1839298" cy="1393179"/>
            <a:chOff x="6423170" y="5265915"/>
            <a:chExt cx="1839298" cy="1393179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DB899E3-5CDB-0313-5437-3215C55F5D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23170" y="5724441"/>
              <a:ext cx="889952" cy="934653"/>
            </a:xfrm>
            <a:prstGeom prst="rect">
              <a:avLst/>
            </a:prstGeom>
          </p:spPr>
        </p:pic>
        <p:sp>
          <p:nvSpPr>
            <p:cNvPr id="4" name="Rounded Rectangular Callout 3">
              <a:extLst>
                <a:ext uri="{FF2B5EF4-FFF2-40B4-BE49-F238E27FC236}">
                  <a16:creationId xmlns:a16="http://schemas.microsoft.com/office/drawing/2014/main" id="{416DDC1C-B80E-3B83-D0D0-F750B37A5216}"/>
                </a:ext>
              </a:extLst>
            </p:cNvPr>
            <p:cNvSpPr/>
            <p:nvPr/>
          </p:nvSpPr>
          <p:spPr bwMode="auto">
            <a:xfrm>
              <a:off x="7272838" y="5265915"/>
              <a:ext cx="989630" cy="336390"/>
            </a:xfrm>
            <a:prstGeom prst="wedgeRoundRectCallout">
              <a:avLst>
                <a:gd name="adj1" fmla="val -64598"/>
                <a:gd name="adj2" fmla="val 102087"/>
                <a:gd name="adj3" fmla="val 16667"/>
              </a:avLst>
            </a:prstGeom>
            <a:solidFill>
              <a:srgbClr val="FFE9C4"/>
            </a:solidFill>
            <a:ln w="19050">
              <a:noFill/>
              <a:round/>
              <a:headEnd/>
              <a:tailEnd/>
            </a:ln>
            <a:effectLst/>
          </p:spPr>
          <p:txBody>
            <a:bodyPr anchor="ctr"/>
            <a:lstStyle/>
            <a:p>
              <a:pPr algn="ctr">
                <a:spcBef>
                  <a:spcPts val="300"/>
                </a:spcBef>
                <a:buClr>
                  <a:schemeClr val="tx1"/>
                </a:buClr>
                <a:buSzPct val="100000"/>
              </a:pPr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Slow…</a:t>
              </a:r>
            </a:p>
          </p:txBody>
        </p:sp>
      </p:grpSp>
      <p:sp>
        <p:nvSpPr>
          <p:cNvPr id="5" name="AutoShape 13">
            <a:extLst>
              <a:ext uri="{FF2B5EF4-FFF2-40B4-BE49-F238E27FC236}">
                <a16:creationId xmlns:a16="http://schemas.microsoft.com/office/drawing/2014/main" id="{45EEF5A6-3A2A-2F71-F339-09279A3BEF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3549" y="4704101"/>
            <a:ext cx="3620151" cy="1531972"/>
          </a:xfrm>
          <a:prstGeom prst="roundRect">
            <a:avLst>
              <a:gd name="adj" fmla="val 16667"/>
            </a:avLst>
          </a:prstGeom>
          <a:noFill/>
          <a:ln w="19050">
            <a:noFill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rIns="0" anchor="ctr"/>
          <a:lstStyle/>
          <a:p>
            <a:pPr>
              <a:spcBef>
                <a:spcPts val="600"/>
              </a:spcBef>
              <a:buClr>
                <a:schemeClr val="tx1"/>
              </a:buClr>
              <a:buSzPct val="100000"/>
            </a:pPr>
            <a:r>
              <a:rPr lang="en-US" sz="16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Bug</a:t>
            </a:r>
          </a:p>
          <a:p>
            <a:pPr>
              <a:spcBef>
                <a:spcPts val="600"/>
              </a:spcBef>
              <a:buClr>
                <a:schemeClr val="tx1"/>
              </a:buClr>
              <a:buSzPct val="100000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increment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too large, we can miss the answer, and get into an infinite loop</a:t>
            </a:r>
          </a:p>
        </p:txBody>
      </p:sp>
    </p:spTree>
    <p:extLst>
      <p:ext uri="{BB962C8B-B14F-4D97-AF65-F5344CB8AC3E}">
        <p14:creationId xmlns:p14="http://schemas.microsoft.com/office/powerpoint/2010/main" val="2835064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Sequential search</a:t>
            </a:r>
            <a:r>
              <a:rPr lang="en-US" sz="1400" dirty="0"/>
              <a:t> (“brute force”)</a:t>
            </a:r>
            <a:endParaRPr kumimoji="0" lang="en-US" sz="1800" dirty="0"/>
          </a:p>
        </p:txBody>
      </p:sp>
      <p:sp>
        <p:nvSpPr>
          <p:cNvPr id="40" name="Rectangle 8"/>
          <p:cNvSpPr>
            <a:spLocks noChangeArrowheads="1"/>
          </p:cNvSpPr>
          <p:nvPr/>
        </p:nvSpPr>
        <p:spPr bwMode="auto">
          <a:xfrm rot="850674">
            <a:off x="6499316" y="2261491"/>
            <a:ext cx="598559" cy="369974"/>
          </a:xfrm>
          <a:prstGeom prst="rect">
            <a:avLst/>
          </a:prstGeom>
          <a:noFill/>
          <a:ln w="15875">
            <a:noFill/>
            <a:miter lim="800000"/>
            <a:headEnd/>
            <a:tailEnd/>
          </a:ln>
          <a:effectLst/>
        </p:spPr>
        <p:txBody>
          <a:bodyPr wrap="square" lIns="92075" tIns="46038" rIns="92075" bIns="46038">
            <a:prstTxWarp prst="textNoShape">
              <a:avLst/>
            </a:prstTxWarp>
            <a:spAutoFit/>
          </a:bodyPr>
          <a:lstStyle/>
          <a:p>
            <a:r>
              <a:rPr kumimoji="1" lang="en-US" i="1" dirty="0">
                <a:solidFill>
                  <a:schemeClr val="bg1"/>
                </a:solidFill>
                <a:latin typeface="Consolas"/>
                <a:cs typeface="Consolas"/>
              </a:rPr>
              <a:t>abs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D1FBB9C-8E3E-D843-98F2-38128B2431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3549" y="737083"/>
            <a:ext cx="6642752" cy="4673117"/>
          </a:xfrm>
          <a:prstGeom prst="rect">
            <a:avLst/>
          </a:prstGeom>
          <a:solidFill>
            <a:schemeClr val="bg1"/>
          </a:solidFill>
          <a:ln w="15875">
            <a:solidFill>
              <a:schemeClr val="tx1">
                <a:alpha val="2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lIns="182880" tIns="91440" rIns="0" bIns="91440" anchor="t" anchorCtr="0">
            <a:prstTxWarp prst="textNoShape">
              <a:avLst/>
            </a:prstTxWarp>
            <a:noAutofit/>
          </a:bodyPr>
          <a:lstStyle/>
          <a:p>
            <a:pPr>
              <a:spcBef>
                <a:spcPts val="300"/>
              </a:spcBef>
            </a:pPr>
            <a:r>
              <a:rPr lang="en-US" sz="1400" dirty="0">
                <a:solidFill>
                  <a:srgbClr val="3F7F5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Computes an approximate square root by sequential search</a:t>
            </a:r>
            <a:endParaRPr lang="en-US" sz="1400" dirty="0">
              <a:solidFill>
                <a:srgbClr val="7F005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50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public class Sqrt1 {</a:t>
            </a:r>
          </a:p>
          <a:p>
            <a:pPr>
              <a:spcBef>
                <a:spcPts val="50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public static void main(String args[]) {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   double x = 16; // </a:t>
            </a:r>
            <a:r>
              <a:rPr lang="en-US" sz="1400" dirty="0">
                <a:solidFill>
                  <a:srgbClr val="3F7F5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we’ll find the (approx.) square root of x</a:t>
            </a:r>
            <a:endParaRPr lang="en-US" sz="12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500"/>
              </a:spcBef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double epsilon = 0.01, increment = 0.0001;</a:t>
            </a:r>
          </a:p>
          <a:p>
            <a:pPr>
              <a:spcBef>
                <a:spcPts val="50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   double g = 1.0;</a:t>
            </a:r>
          </a:p>
          <a:p>
            <a:pPr>
              <a:spcBef>
                <a:spcPts val="50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   int stepCounter = 0;</a:t>
            </a:r>
          </a:p>
          <a:p>
            <a:pPr>
              <a:spcBef>
                <a:spcPts val="50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200" dirty="0">
                <a:solidFill>
                  <a:srgbClr val="0008B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while ((Math.abs(g * g - x) &gt;= epsilon) </a:t>
            </a:r>
            <a:r>
              <a:rPr lang="en-US" sz="1200" u="sng" dirty="0">
                <a:solidFill>
                  <a:srgbClr val="0008B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&amp;&amp; (g &lt;= x)</a:t>
            </a:r>
            <a:r>
              <a:rPr lang="en-US" sz="1200" dirty="0">
                <a:solidFill>
                  <a:srgbClr val="0008B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pPr>
              <a:spcBef>
                <a:spcPts val="500"/>
              </a:spcBef>
            </a:pPr>
            <a:r>
              <a:rPr lang="en-US" sz="1200" dirty="0">
                <a:solidFill>
                  <a:srgbClr val="0008B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g += increment;</a:t>
            </a:r>
          </a:p>
          <a:p>
            <a:pPr>
              <a:spcBef>
                <a:spcPts val="500"/>
              </a:spcBef>
            </a:pPr>
            <a:r>
              <a:rPr lang="en-US" sz="1200" dirty="0">
                <a:solidFill>
                  <a:srgbClr val="0008B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stepCounter++;</a:t>
            </a:r>
          </a:p>
          <a:p>
            <a:pPr>
              <a:spcBef>
                <a:spcPts val="500"/>
              </a:spcBef>
            </a:pPr>
            <a:r>
              <a:rPr lang="en-IL" sz="1200">
                <a:solidFill>
                  <a:srgbClr val="0008B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}</a:t>
            </a:r>
          </a:p>
          <a:p>
            <a:pPr>
              <a:spcBef>
                <a:spcPts val="50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    </a:t>
            </a:r>
          </a:p>
          <a:p>
            <a:pPr>
              <a:spcBef>
                <a:spcPts val="50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   if (g &gt; x) {</a:t>
            </a:r>
          </a:p>
          <a:p>
            <a:pPr>
              <a:spcBef>
                <a:spcPts val="50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       System.out.</a:t>
            </a:r>
            <a:r>
              <a:rPr lang="en-US" sz="1200">
                <a:latin typeface="Consolas" panose="020B0609020204030204" pitchFamily="49" charset="0"/>
                <a:cs typeface="Consolas" panose="020B0609020204030204" pitchFamily="49" charset="0"/>
              </a:rPr>
              <a:t>println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("Failed to find a solution");</a:t>
            </a:r>
          </a:p>
          <a:p>
            <a:pPr>
              <a:spcBef>
                <a:spcPts val="50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   } else {</a:t>
            </a:r>
          </a:p>
          <a:p>
            <a:pPr>
              <a:spcBef>
                <a:spcPts val="50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       System.out.</a:t>
            </a:r>
            <a:r>
              <a:rPr lang="en-US" sz="1200">
                <a:latin typeface="Consolas" panose="020B0609020204030204" pitchFamily="49" charset="0"/>
                <a:cs typeface="Consolas" panose="020B0609020204030204" pitchFamily="49" charset="0"/>
              </a:rPr>
              <a:t>println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("Square root (approx.) = " + g);</a:t>
            </a:r>
          </a:p>
          <a:p>
            <a:pPr>
              <a:spcBef>
                <a:spcPts val="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   }</a:t>
            </a:r>
          </a:p>
          <a:p>
            <a:pPr>
              <a:spcBef>
                <a:spcPts val="0"/>
              </a:spcBef>
            </a:pPr>
            <a:r>
              <a:rPr lang="en-IL" sz="1200">
                <a:latin typeface="Consolas" panose="020B0609020204030204" pitchFamily="49" charset="0"/>
                <a:cs typeface="Consolas" panose="020B0609020204030204" pitchFamily="49" charset="0"/>
              </a:rPr>
              <a:t>   }</a:t>
            </a:r>
          </a:p>
          <a:p>
            <a:pPr>
              <a:spcBef>
                <a:spcPts val="0"/>
              </a:spcBef>
            </a:pPr>
            <a:r>
              <a:rPr lang="en-IL" sz="120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E1D466D-1FB5-B42E-4A84-9A9AD554AC3A}"/>
              </a:ext>
            </a:extLst>
          </p:cNvPr>
          <p:cNvGrpSpPr/>
          <p:nvPr/>
        </p:nvGrpSpPr>
        <p:grpSpPr>
          <a:xfrm>
            <a:off x="6702594" y="2587245"/>
            <a:ext cx="1839298" cy="1393179"/>
            <a:chOff x="6423170" y="5265915"/>
            <a:chExt cx="1839298" cy="1393179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0CB9235-3754-BCAA-3239-E8253D25D0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23170" y="5724441"/>
              <a:ext cx="889952" cy="934653"/>
            </a:xfrm>
            <a:prstGeom prst="rect">
              <a:avLst/>
            </a:prstGeom>
          </p:spPr>
        </p:pic>
        <p:sp>
          <p:nvSpPr>
            <p:cNvPr id="5" name="Rounded Rectangular Callout 4">
              <a:extLst>
                <a:ext uri="{FF2B5EF4-FFF2-40B4-BE49-F238E27FC236}">
                  <a16:creationId xmlns:a16="http://schemas.microsoft.com/office/drawing/2014/main" id="{EE291BE4-2023-BE93-BA9C-A93127C03C6F}"/>
                </a:ext>
              </a:extLst>
            </p:cNvPr>
            <p:cNvSpPr/>
            <p:nvPr/>
          </p:nvSpPr>
          <p:spPr bwMode="auto">
            <a:xfrm>
              <a:off x="7272838" y="5265915"/>
              <a:ext cx="989630" cy="336390"/>
            </a:xfrm>
            <a:prstGeom prst="wedgeRoundRectCallout">
              <a:avLst>
                <a:gd name="adj1" fmla="val -64598"/>
                <a:gd name="adj2" fmla="val 102087"/>
                <a:gd name="adj3" fmla="val 16667"/>
              </a:avLst>
            </a:prstGeom>
            <a:solidFill>
              <a:srgbClr val="FFE9C4"/>
            </a:solidFill>
            <a:ln w="19050">
              <a:noFill/>
              <a:round/>
              <a:headEnd/>
              <a:tailEnd/>
            </a:ln>
            <a:effectLst/>
          </p:spPr>
          <p:txBody>
            <a:bodyPr anchor="ctr"/>
            <a:lstStyle/>
            <a:p>
              <a:pPr algn="ctr">
                <a:spcBef>
                  <a:spcPts val="300"/>
                </a:spcBef>
                <a:buClr>
                  <a:schemeClr val="tx1"/>
                </a:buClr>
                <a:buSzPct val="100000"/>
              </a:pPr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Slow…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381550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Bi-section search</a:t>
            </a:r>
          </a:p>
        </p:txBody>
      </p:sp>
      <p:sp>
        <p:nvSpPr>
          <p:cNvPr id="56" name="Rectangle 3">
            <a:extLst>
              <a:ext uri="{FF2B5EF4-FFF2-40B4-BE49-F238E27FC236}">
                <a16:creationId xmlns:a16="http://schemas.microsoft.com/office/drawing/2014/main" id="{467AEFEA-5388-574C-AD1E-48A6AF33FD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3772" y="7083814"/>
            <a:ext cx="6316510" cy="4256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rgbClr val="003399"/>
              </a:buClr>
              <a:buSzPct val="50000"/>
              <a:buFont typeface="Monotype Sorts" charset="2"/>
              <a:defRPr kumimoji="1" sz="2800">
                <a:solidFill>
                  <a:srgbClr val="003399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346075" indent="-231775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627063" indent="-166688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0000"/>
              <a:buChar char="–"/>
              <a:defRPr kumimoji="1" sz="20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147763" indent="-40481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charset="2"/>
              <a:buChar char="!"/>
              <a:defRPr kumimoji="1" sz="1800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15398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 sz="1800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19970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 sz="1800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4542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 sz="1800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29114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 sz="1800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3686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 sz="1800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>
              <a:lnSpc>
                <a:spcPts val="2160"/>
              </a:lnSpc>
              <a:spcBef>
                <a:spcPts val="1200"/>
              </a:spcBef>
            </a:pPr>
            <a:r>
              <a:rPr lang="en-US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 know that </a:t>
            </a:r>
            <a:endParaRPr lang="en-US" sz="18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Rectangle 3">
                <a:extLst>
                  <a:ext uri="{FF2B5EF4-FFF2-40B4-BE49-F238E27FC236}">
                    <a16:creationId xmlns:a16="http://schemas.microsoft.com/office/drawing/2014/main" id="{0992749B-8098-C14B-B2CB-73854613A97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65441" y="2613615"/>
                <a:ext cx="7263246" cy="8100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lnSpc>
                    <a:spcPts val="26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3399"/>
                  </a:buClr>
                  <a:buSzPct val="50000"/>
                  <a:buFont typeface="Monotype Sorts" charset="2"/>
                  <a:defRPr kumimoji="1" sz="2800">
                    <a:solidFill>
                      <a:srgbClr val="003399"/>
                    </a:solidFill>
                    <a:latin typeface="+mn-lt"/>
                    <a:ea typeface="ＭＳ Ｐゴシック" charset="-128"/>
                    <a:cs typeface="ＭＳ Ｐゴシック" charset="-128"/>
                  </a:defRPr>
                </a:lvl1pPr>
                <a:lvl2pPr marL="346075" indent="-231775" algn="l" rtl="0" eaLnBrk="0" fontAlgn="base" hangingPunct="0">
                  <a:lnSpc>
                    <a:spcPts val="26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SzPct val="50000"/>
                  <a:buFont typeface="Monotype Sorts" charset="2"/>
                  <a:buChar char="n"/>
                  <a:defRPr kumimoji="1" sz="2400">
                    <a:solidFill>
                      <a:schemeClr val="tx1"/>
                    </a:solidFill>
                    <a:latin typeface="+mn-lt"/>
                    <a:ea typeface="ＭＳ Ｐゴシック" charset="-128"/>
                  </a:defRPr>
                </a:lvl2pPr>
                <a:lvl3pPr marL="627063" indent="-166688" algn="l" rtl="0" eaLnBrk="0" fontAlgn="base" hangingPunct="0">
                  <a:lnSpc>
                    <a:spcPts val="26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SzPct val="80000"/>
                  <a:buChar char="–"/>
                  <a:defRPr kumimoji="1" sz="2000">
                    <a:solidFill>
                      <a:schemeClr val="tx1"/>
                    </a:solidFill>
                    <a:latin typeface="+mn-lt"/>
                    <a:ea typeface="ＭＳ Ｐゴシック" charset="-128"/>
                  </a:defRPr>
                </a:lvl3pPr>
                <a:lvl4pPr marL="1147763" indent="-404813" algn="l" rtl="0" eaLnBrk="0" fontAlgn="base" hangingPunct="0">
                  <a:lnSpc>
                    <a:spcPts val="26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charset="2"/>
                  <a:buChar char="!"/>
                  <a:defRPr kumimoji="1" sz="1800">
                    <a:solidFill>
                      <a:schemeClr val="tx1"/>
                    </a:solidFill>
                    <a:latin typeface="+mn-lt"/>
                    <a:ea typeface="ＭＳ Ｐゴシック" charset="-128"/>
                  </a:defRPr>
                </a:lvl4pPr>
                <a:lvl5pPr marL="1539875" indent="-169863" algn="l" rtl="0" eaLnBrk="0" fontAlgn="base" hangingPunct="0">
                  <a:lnSpc>
                    <a:spcPts val="26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–"/>
                  <a:defRPr kumimoji="1" sz="1800">
                    <a:solidFill>
                      <a:schemeClr val="tx1"/>
                    </a:solidFill>
                    <a:latin typeface="+mn-lt"/>
                    <a:ea typeface="ＭＳ Ｐゴシック" charset="-128"/>
                  </a:defRPr>
                </a:lvl5pPr>
                <a:lvl6pPr marL="1997075" indent="-169863" algn="l" rtl="0" eaLnBrk="0" fontAlgn="base" hangingPunct="0">
                  <a:lnSpc>
                    <a:spcPts val="26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–"/>
                  <a:defRPr kumimoji="1" sz="1800">
                    <a:solidFill>
                      <a:schemeClr val="tx1"/>
                    </a:solidFill>
                    <a:latin typeface="+mn-lt"/>
                    <a:ea typeface="ＭＳ Ｐゴシック" charset="-128"/>
                  </a:defRPr>
                </a:lvl6pPr>
                <a:lvl7pPr marL="2454275" indent="-169863" algn="l" rtl="0" eaLnBrk="0" fontAlgn="base" hangingPunct="0">
                  <a:lnSpc>
                    <a:spcPts val="26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–"/>
                  <a:defRPr kumimoji="1" sz="1800">
                    <a:solidFill>
                      <a:schemeClr val="tx1"/>
                    </a:solidFill>
                    <a:latin typeface="+mn-lt"/>
                    <a:ea typeface="ＭＳ Ｐゴシック" charset="-128"/>
                  </a:defRPr>
                </a:lvl7pPr>
                <a:lvl8pPr marL="2911475" indent="-169863" algn="l" rtl="0" eaLnBrk="0" fontAlgn="base" hangingPunct="0">
                  <a:lnSpc>
                    <a:spcPts val="26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–"/>
                  <a:defRPr kumimoji="1" sz="1800">
                    <a:solidFill>
                      <a:schemeClr val="tx1"/>
                    </a:solidFill>
                    <a:latin typeface="+mn-lt"/>
                    <a:ea typeface="ＭＳ Ｐゴシック" charset="-128"/>
                  </a:defRPr>
                </a:lvl8pPr>
                <a:lvl9pPr marL="3368675" indent="-169863" algn="l" rtl="0" eaLnBrk="0" fontAlgn="base" hangingPunct="0">
                  <a:lnSpc>
                    <a:spcPts val="26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–"/>
                  <a:defRPr kumimoji="1" sz="1800">
                    <a:solidFill>
                      <a:schemeClr val="tx1"/>
                    </a:solidFill>
                    <a:latin typeface="+mn-lt"/>
                    <a:ea typeface="ＭＳ Ｐゴシック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ts val="600"/>
                  </a:spcBef>
                </a:pPr>
                <a:r>
                  <a:rPr lang="en-US" sz="1600" b="1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Itr</a:t>
                </a:r>
                <a:r>
                  <a:rPr lang="en-US" sz="1600" b="1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1:</a:t>
                </a:r>
                <a:r>
                  <a:rPr lang="en-US" sz="16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Suppose that g </a:t>
                </a:r>
                <a14:m>
                  <m:oMath xmlns:m="http://schemas.openxmlformats.org/officeDocument/2006/math">
                    <m:r>
                      <a:rPr lang="en-US" sz="16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</m:oMath>
                </a14:m>
                <a:r>
                  <a:rPr lang="en-US" sz="16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g &gt; </a:t>
                </a:r>
                <a:r>
                  <a:rPr lang="en-US" sz="1600" i="1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sz="16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Therefore, the new </a:t>
                </a:r>
                <a:r>
                  <a:rPr lang="en-US" sz="1600" i="1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</a:t>
                </a:r>
                <a:r>
                  <a:rPr lang="en-US" sz="16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must be between </a:t>
                </a:r>
                <a:r>
                  <a:rPr lang="en-US" sz="1600" i="1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</a:t>
                </a:r>
                <a:r>
                  <a:rPr lang="en-US" sz="16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:r>
                  <a:rPr lang="en-US" sz="1600" i="1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</a:t>
                </a:r>
                <a:r>
                  <a:rPr lang="en-US" sz="16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pPr>
                  <a:lnSpc>
                    <a:spcPct val="100000"/>
                  </a:lnSpc>
                  <a:spcBef>
                    <a:spcPts val="600"/>
                  </a:spcBef>
                </a:pPr>
                <a:r>
                  <a:rPr lang="en-US" sz="1600" i="1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    H</a:t>
                </a:r>
                <a:r>
                  <a:rPr lang="en-US" sz="16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</a:t>
                </a:r>
                <a:r>
                  <a:rPr lang="en-US" sz="1600" i="1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</a:t>
                </a:r>
                <a:r>
                  <a:rPr lang="en-US" sz="16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   </a:t>
                </a:r>
                <a:r>
                  <a:rPr lang="en-US" sz="1600" i="1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</a:t>
                </a:r>
                <a:r>
                  <a:rPr lang="en-US" sz="16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(</a:t>
                </a:r>
                <a:r>
                  <a:rPr lang="en-US" sz="1600" i="1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</a:t>
                </a:r>
                <a:r>
                  <a:rPr lang="en-US" sz="16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+ </a:t>
                </a:r>
                <a:r>
                  <a:rPr lang="en-US" sz="1600" i="1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</a:t>
                </a:r>
                <a:r>
                  <a:rPr lang="en-US" sz="16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/ 2:</a:t>
                </a:r>
                <a:endParaRPr lang="en-US" sz="1600" i="1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7" name="Rectangle 3">
                <a:extLst>
                  <a:ext uri="{FF2B5EF4-FFF2-40B4-BE49-F238E27FC236}">
                    <a16:creationId xmlns:a16="http://schemas.microsoft.com/office/drawing/2014/main" id="{0992749B-8098-C14B-B2CB-73854613A9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65441" y="2613615"/>
                <a:ext cx="7263246" cy="810001"/>
              </a:xfrm>
              <a:prstGeom prst="rect">
                <a:avLst/>
              </a:prstGeom>
              <a:blipFill>
                <a:blip r:embed="rId3"/>
                <a:stretch>
                  <a:fillRect l="-349" t="-1538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A6D83F72-5E24-C44B-94EC-9C34D280EF05}"/>
              </a:ext>
            </a:extLst>
          </p:cNvPr>
          <p:cNvGrpSpPr/>
          <p:nvPr/>
        </p:nvGrpSpPr>
        <p:grpSpPr>
          <a:xfrm>
            <a:off x="1636776" y="3239828"/>
            <a:ext cx="6191911" cy="771986"/>
            <a:chOff x="1636776" y="3239828"/>
            <a:chExt cx="6191911" cy="771986"/>
          </a:xfrm>
        </p:grpSpPr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F7AABC38-4DE4-304C-9F4C-86CAF8528E09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636776" y="3824778"/>
              <a:ext cx="6191911" cy="0"/>
            </a:xfrm>
            <a:prstGeom prst="straightConnector1">
              <a:avLst/>
            </a:prstGeom>
            <a:solidFill>
              <a:schemeClr val="tx2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triangle" w="lg" len="med"/>
              <a:tailEnd type="triangle" w="lg" len="med"/>
            </a:ln>
            <a:effectLst/>
          </p:spPr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330D84E7-B505-7940-A459-86256679888D}"/>
                </a:ext>
              </a:extLst>
            </p:cNvPr>
            <p:cNvCxnSpPr/>
            <p:nvPr/>
          </p:nvCxnSpPr>
          <p:spPr bwMode="auto">
            <a:xfrm>
              <a:off x="2293897" y="3637742"/>
              <a:ext cx="0" cy="374072"/>
            </a:xfrm>
            <a:prstGeom prst="line">
              <a:avLst/>
            </a:prstGeom>
            <a:solidFill>
              <a:schemeClr val="tx2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C937F32-6DAE-8B4E-B491-9FDC19345CF1}"/>
                </a:ext>
              </a:extLst>
            </p:cNvPr>
            <p:cNvCxnSpPr/>
            <p:nvPr/>
          </p:nvCxnSpPr>
          <p:spPr bwMode="auto">
            <a:xfrm>
              <a:off x="7142988" y="3637742"/>
              <a:ext cx="0" cy="374072"/>
            </a:xfrm>
            <a:prstGeom prst="line">
              <a:avLst/>
            </a:prstGeom>
            <a:solidFill>
              <a:schemeClr val="tx2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7A1210C3-B5A3-3C44-8477-6D1FD3084368}"/>
                </a:ext>
              </a:extLst>
            </p:cNvPr>
            <p:cNvCxnSpPr/>
            <p:nvPr/>
          </p:nvCxnSpPr>
          <p:spPr bwMode="auto">
            <a:xfrm>
              <a:off x="4735761" y="3637742"/>
              <a:ext cx="0" cy="374072"/>
            </a:xfrm>
            <a:prstGeom prst="line">
              <a:avLst/>
            </a:prstGeom>
            <a:solidFill>
              <a:schemeClr val="tx2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2941F31F-3E7C-4348-AF08-2B39334E51F8}"/>
                </a:ext>
              </a:extLst>
            </p:cNvPr>
            <p:cNvSpPr/>
            <p:nvPr/>
          </p:nvSpPr>
          <p:spPr bwMode="auto">
            <a:xfrm>
              <a:off x="2293898" y="3751134"/>
              <a:ext cx="2441864" cy="114662"/>
            </a:xfrm>
            <a:prstGeom prst="rect">
              <a:avLst/>
            </a:prstGeom>
            <a:solidFill>
              <a:srgbClr val="92D050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charset="0"/>
                <a:ea typeface="ＭＳ Ｐゴシック" charset="-128"/>
                <a:cs typeface="ＭＳ Ｐゴシック" charset="-128"/>
              </a:endParaRPr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7AE58C55-9903-364D-A73A-5E56F0C891F9}"/>
                </a:ext>
              </a:extLst>
            </p:cNvPr>
            <p:cNvCxnSpPr/>
            <p:nvPr/>
          </p:nvCxnSpPr>
          <p:spPr bwMode="auto">
            <a:xfrm>
              <a:off x="3445556" y="3637742"/>
              <a:ext cx="0" cy="374072"/>
            </a:xfrm>
            <a:prstGeom prst="line">
              <a:avLst/>
            </a:prstGeom>
            <a:solidFill>
              <a:schemeClr val="tx2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3EC4C2DA-A83D-D545-8629-EF21DD5308F4}"/>
                </a:ext>
              </a:extLst>
            </p:cNvPr>
            <p:cNvSpPr txBox="1"/>
            <p:nvPr/>
          </p:nvSpPr>
          <p:spPr>
            <a:xfrm>
              <a:off x="6997722" y="3276444"/>
              <a:ext cx="46759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EA296D64-7A9D-1E4E-AE8A-304E9F40608D}"/>
                </a:ext>
              </a:extLst>
            </p:cNvPr>
            <p:cNvSpPr txBox="1"/>
            <p:nvPr/>
          </p:nvSpPr>
          <p:spPr>
            <a:xfrm>
              <a:off x="3310337" y="3239828"/>
              <a:ext cx="46759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</a:t>
              </a:r>
              <a:endParaRPr lang="en-US" sz="16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E9618D99-7D3D-C540-8040-284249346720}"/>
                </a:ext>
              </a:extLst>
            </p:cNvPr>
            <p:cNvSpPr txBox="1"/>
            <p:nvPr/>
          </p:nvSpPr>
          <p:spPr>
            <a:xfrm>
              <a:off x="2065803" y="3295949"/>
              <a:ext cx="77595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L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732F84C0-E8EF-5D49-ACB5-226085933CDF}"/>
                </a:ext>
              </a:extLst>
            </p:cNvPr>
            <p:cNvSpPr txBox="1"/>
            <p:nvPr/>
          </p:nvSpPr>
          <p:spPr>
            <a:xfrm>
              <a:off x="4466102" y="3264128"/>
              <a:ext cx="77595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H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3C48F5A4-BF25-C44C-87DD-D1EECC254844}"/>
              </a:ext>
            </a:extLst>
          </p:cNvPr>
          <p:cNvGrpSpPr/>
          <p:nvPr/>
        </p:nvGrpSpPr>
        <p:grpSpPr>
          <a:xfrm>
            <a:off x="1554480" y="5094401"/>
            <a:ext cx="6274207" cy="791223"/>
            <a:chOff x="1554480" y="5005193"/>
            <a:chExt cx="6274207" cy="791223"/>
          </a:xfrm>
        </p:grpSpPr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CC8C1B7A-5221-C64D-8EA9-28A0072AB9F7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554480" y="5600903"/>
              <a:ext cx="6274207" cy="0"/>
            </a:xfrm>
            <a:prstGeom prst="straightConnector1">
              <a:avLst/>
            </a:prstGeom>
            <a:solidFill>
              <a:schemeClr val="tx2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triangle" w="lg" len="med"/>
              <a:tailEnd type="triangle" w="lg" len="med"/>
            </a:ln>
            <a:effectLst/>
          </p:spPr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7DF071E4-2EED-9F4D-AAE5-DAFB8C07436B}"/>
                </a:ext>
              </a:extLst>
            </p:cNvPr>
            <p:cNvCxnSpPr/>
            <p:nvPr/>
          </p:nvCxnSpPr>
          <p:spPr bwMode="auto">
            <a:xfrm>
              <a:off x="2290642" y="5413867"/>
              <a:ext cx="0" cy="374072"/>
            </a:xfrm>
            <a:prstGeom prst="line">
              <a:avLst/>
            </a:prstGeom>
            <a:solidFill>
              <a:schemeClr val="tx2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887A7173-DD80-F84C-B9CC-19C95F392DC4}"/>
                </a:ext>
              </a:extLst>
            </p:cNvPr>
            <p:cNvCxnSpPr/>
            <p:nvPr/>
          </p:nvCxnSpPr>
          <p:spPr bwMode="auto">
            <a:xfrm>
              <a:off x="7139733" y="5413867"/>
              <a:ext cx="0" cy="374072"/>
            </a:xfrm>
            <a:prstGeom prst="line">
              <a:avLst/>
            </a:prstGeom>
            <a:solidFill>
              <a:schemeClr val="tx2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AC305557-1FE8-0A48-A8C3-6791AEE76F96}"/>
                </a:ext>
              </a:extLst>
            </p:cNvPr>
            <p:cNvCxnSpPr/>
            <p:nvPr/>
          </p:nvCxnSpPr>
          <p:spPr bwMode="auto">
            <a:xfrm>
              <a:off x="4732506" y="5413867"/>
              <a:ext cx="0" cy="374072"/>
            </a:xfrm>
            <a:prstGeom prst="line">
              <a:avLst/>
            </a:prstGeom>
            <a:solidFill>
              <a:schemeClr val="tx2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AACCC6CE-2FD5-9C4B-B4E5-DB9EB6AFCBAC}"/>
                </a:ext>
              </a:extLst>
            </p:cNvPr>
            <p:cNvSpPr/>
            <p:nvPr/>
          </p:nvSpPr>
          <p:spPr bwMode="auto">
            <a:xfrm>
              <a:off x="3442301" y="5541939"/>
              <a:ext cx="1290206" cy="112486"/>
            </a:xfrm>
            <a:prstGeom prst="rect">
              <a:avLst/>
            </a:prstGeom>
            <a:solidFill>
              <a:srgbClr val="92D050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charset="0"/>
                <a:ea typeface="ＭＳ Ｐゴシック" charset="-128"/>
                <a:cs typeface="ＭＳ Ｐゴシック" charset="-128"/>
              </a:endParaRPr>
            </a:p>
          </p:txBody>
        </p: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BB28B141-7FAB-D74F-92F3-3A5B11DAC5D6}"/>
                </a:ext>
              </a:extLst>
            </p:cNvPr>
            <p:cNvCxnSpPr/>
            <p:nvPr/>
          </p:nvCxnSpPr>
          <p:spPr bwMode="auto">
            <a:xfrm>
              <a:off x="3442301" y="5413867"/>
              <a:ext cx="0" cy="374072"/>
            </a:xfrm>
            <a:prstGeom prst="line">
              <a:avLst/>
            </a:prstGeom>
            <a:solidFill>
              <a:schemeClr val="tx2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516F6338-B6B5-AB45-9665-16B9B784AA25}"/>
                </a:ext>
              </a:extLst>
            </p:cNvPr>
            <p:cNvCxnSpPr/>
            <p:nvPr/>
          </p:nvCxnSpPr>
          <p:spPr bwMode="auto">
            <a:xfrm>
              <a:off x="4114246" y="5422344"/>
              <a:ext cx="0" cy="374072"/>
            </a:xfrm>
            <a:prstGeom prst="line">
              <a:avLst/>
            </a:prstGeom>
            <a:solidFill>
              <a:schemeClr val="tx2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499F4551-B68F-2A48-A773-1E1C1351CBF6}"/>
                </a:ext>
              </a:extLst>
            </p:cNvPr>
            <p:cNvSpPr txBox="1"/>
            <p:nvPr/>
          </p:nvSpPr>
          <p:spPr>
            <a:xfrm>
              <a:off x="3960997" y="5005193"/>
              <a:ext cx="46759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</a:t>
              </a:r>
              <a:endParaRPr lang="en-US" sz="16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CD108AA5-8681-5B49-A093-BA9BA267BC62}"/>
                </a:ext>
              </a:extLst>
            </p:cNvPr>
            <p:cNvSpPr txBox="1"/>
            <p:nvPr/>
          </p:nvSpPr>
          <p:spPr>
            <a:xfrm>
              <a:off x="3156155" y="5045720"/>
              <a:ext cx="77595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  L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7E05C3E5-7693-3747-9712-23C54563E3BE}"/>
                </a:ext>
              </a:extLst>
            </p:cNvPr>
            <p:cNvSpPr txBox="1"/>
            <p:nvPr/>
          </p:nvSpPr>
          <p:spPr>
            <a:xfrm>
              <a:off x="4466102" y="5039002"/>
              <a:ext cx="77595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H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6ED9E0D3-9AC2-7D47-A99D-2958B0C57333}"/>
                </a:ext>
              </a:extLst>
            </p:cNvPr>
            <p:cNvSpPr txBox="1"/>
            <p:nvPr/>
          </p:nvSpPr>
          <p:spPr>
            <a:xfrm>
              <a:off x="6997722" y="5035957"/>
              <a:ext cx="46759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68B2D5E7-5B57-9946-AF73-35B0AB84FEAC}"/>
                </a:ext>
              </a:extLst>
            </p:cNvPr>
            <p:cNvSpPr txBox="1"/>
            <p:nvPr/>
          </p:nvSpPr>
          <p:spPr>
            <a:xfrm>
              <a:off x="2162799" y="5072073"/>
              <a:ext cx="46759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EBCD2E85-80F2-564C-A850-3BA196A1AD2D}"/>
              </a:ext>
            </a:extLst>
          </p:cNvPr>
          <p:cNvGrpSpPr/>
          <p:nvPr/>
        </p:nvGrpSpPr>
        <p:grpSpPr>
          <a:xfrm>
            <a:off x="555756" y="1115333"/>
            <a:ext cx="7197188" cy="1355354"/>
            <a:chOff x="555756" y="1115333"/>
            <a:chExt cx="7197188" cy="1355354"/>
          </a:xfrm>
        </p:grpSpPr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4ECF0E1F-95BB-794E-829B-632012F75461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636776" y="1985987"/>
              <a:ext cx="6089904" cy="0"/>
            </a:xfrm>
            <a:prstGeom prst="straightConnector1">
              <a:avLst/>
            </a:prstGeom>
            <a:solidFill>
              <a:schemeClr val="tx2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triangle" w="lg" len="med"/>
              <a:tailEnd type="triangle" w="lg" len="med"/>
            </a:ln>
            <a:effectLst/>
          </p:spPr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C133252-972B-764E-8D2A-AD349B683AD9}"/>
                </a:ext>
              </a:extLst>
            </p:cNvPr>
            <p:cNvCxnSpPr/>
            <p:nvPr/>
          </p:nvCxnSpPr>
          <p:spPr bwMode="auto">
            <a:xfrm>
              <a:off x="2290642" y="1798951"/>
              <a:ext cx="0" cy="374072"/>
            </a:xfrm>
            <a:prstGeom prst="line">
              <a:avLst/>
            </a:prstGeom>
            <a:solidFill>
              <a:schemeClr val="tx2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970D8711-D821-7340-BA83-E15AF85015D1}"/>
                </a:ext>
              </a:extLst>
            </p:cNvPr>
            <p:cNvCxnSpPr/>
            <p:nvPr/>
          </p:nvCxnSpPr>
          <p:spPr bwMode="auto">
            <a:xfrm>
              <a:off x="7139733" y="1798951"/>
              <a:ext cx="0" cy="374072"/>
            </a:xfrm>
            <a:prstGeom prst="line">
              <a:avLst/>
            </a:prstGeom>
            <a:solidFill>
              <a:schemeClr val="tx2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FE41A59-1A22-D046-8FF8-7E8BF757AAA9}"/>
                </a:ext>
              </a:extLst>
            </p:cNvPr>
            <p:cNvSpPr txBox="1"/>
            <p:nvPr/>
          </p:nvSpPr>
          <p:spPr>
            <a:xfrm>
              <a:off x="6997723" y="2143070"/>
              <a:ext cx="46759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CF1461F-507C-8F4B-8F1A-F8440FC49AA7}"/>
                </a:ext>
              </a:extLst>
            </p:cNvPr>
            <p:cNvSpPr txBox="1"/>
            <p:nvPr/>
          </p:nvSpPr>
          <p:spPr>
            <a:xfrm>
              <a:off x="2170385" y="2162910"/>
              <a:ext cx="46759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A4288DC-7CB9-E04D-B6B6-C0A4839141AF}"/>
                </a:ext>
              </a:extLst>
            </p:cNvPr>
            <p:cNvSpPr txBox="1"/>
            <p:nvPr/>
          </p:nvSpPr>
          <p:spPr>
            <a:xfrm>
              <a:off x="4590497" y="1433414"/>
              <a:ext cx="46759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</a:t>
              </a:r>
              <a:endParaRPr lang="en-US" sz="16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E266DF3D-B274-2C43-9DEC-E7F449A6ADEE}"/>
                </a:ext>
              </a:extLst>
            </p:cNvPr>
            <p:cNvSpPr/>
            <p:nvPr/>
          </p:nvSpPr>
          <p:spPr bwMode="auto">
            <a:xfrm>
              <a:off x="2292374" y="1921273"/>
              <a:ext cx="4847359" cy="107190"/>
            </a:xfrm>
            <a:prstGeom prst="rect">
              <a:avLst/>
            </a:prstGeom>
            <a:solidFill>
              <a:srgbClr val="92D050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charset="0"/>
                <a:ea typeface="ＭＳ Ｐゴシック" charset="-128"/>
                <a:cs typeface="ＭＳ Ｐゴシック" charset="-128"/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2904C768-4F26-3946-95A2-D37DB86A1405}"/>
                </a:ext>
              </a:extLst>
            </p:cNvPr>
            <p:cNvCxnSpPr/>
            <p:nvPr/>
          </p:nvCxnSpPr>
          <p:spPr bwMode="auto">
            <a:xfrm>
              <a:off x="4732506" y="1798951"/>
              <a:ext cx="0" cy="374072"/>
            </a:xfrm>
            <a:prstGeom prst="line">
              <a:avLst/>
            </a:prstGeom>
            <a:solidFill>
              <a:schemeClr val="tx2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6068C78C-B77B-EA4A-AE71-F828AED52586}"/>
                </a:ext>
              </a:extLst>
            </p:cNvPr>
            <p:cNvSpPr txBox="1"/>
            <p:nvPr/>
          </p:nvSpPr>
          <p:spPr>
            <a:xfrm>
              <a:off x="2158567" y="1489535"/>
              <a:ext cx="77595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1D12D3C1-D7AB-EE42-95D1-34A3F127D46F}"/>
                </a:ext>
              </a:extLst>
            </p:cNvPr>
            <p:cNvSpPr txBox="1"/>
            <p:nvPr/>
          </p:nvSpPr>
          <p:spPr>
            <a:xfrm>
              <a:off x="6976990" y="1457714"/>
              <a:ext cx="77595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</a:t>
              </a: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4943FCB6-7340-1743-99F8-7CDEB31D1C94}"/>
                </a:ext>
              </a:extLst>
            </p:cNvPr>
            <p:cNvSpPr/>
            <p:nvPr/>
          </p:nvSpPr>
          <p:spPr>
            <a:xfrm>
              <a:off x="555756" y="1115333"/>
              <a:ext cx="5250683" cy="35201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ts val="2160"/>
                </a:lnSpc>
                <a:spcBef>
                  <a:spcPts val="1200"/>
                </a:spcBef>
              </a:pPr>
              <a:r>
                <a:rPr lang="en-US" sz="1600" b="1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Itr</a:t>
              </a:r>
              <a:r>
                <a:rPr lang="en-US" sz="1600" b="1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. 0:</a:t>
              </a:r>
              <a:r>
                <a:rPr lang="en-US" sz="16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 Initialize </a:t>
              </a:r>
              <a:r>
                <a:rPr lang="en-US" sz="1600" i="1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</a:t>
              </a:r>
              <a:r>
                <a:rPr lang="en-US" sz="16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= 1, </a:t>
              </a:r>
              <a:r>
                <a:rPr lang="en-US" sz="1600" i="1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</a:t>
              </a:r>
              <a:r>
                <a:rPr lang="en-US" sz="16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= </a:t>
              </a:r>
              <a:r>
                <a:rPr lang="en-US" sz="1600" i="1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r>
                <a:rPr lang="en-US" sz="16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,  g = (</a:t>
              </a:r>
              <a:r>
                <a:rPr lang="en-US" sz="1600" i="1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</a:t>
              </a:r>
              <a:r>
                <a:rPr lang="en-US" sz="16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+ </a:t>
              </a:r>
              <a:r>
                <a:rPr lang="en-US" sz="1600" i="1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</a:t>
              </a:r>
              <a:r>
                <a:rPr lang="en-US" sz="16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) / 2:</a:t>
              </a:r>
              <a:endParaRPr 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B78C402B-C20B-7C47-9238-7105C5EAA61B}"/>
                  </a:ext>
                </a:extLst>
              </p:cNvPr>
              <p:cNvSpPr/>
              <p:nvPr/>
            </p:nvSpPr>
            <p:spPr>
              <a:xfrm>
                <a:off x="577146" y="5972752"/>
                <a:ext cx="4572000" cy="352019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>
                  <a:lnSpc>
                    <a:spcPts val="2160"/>
                  </a:lnSpc>
                  <a:spcBef>
                    <a:spcPts val="1200"/>
                  </a:spcBef>
                </a:pPr>
                <a:r>
                  <a:rPr lang="en-US" sz="1600" b="1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Continue:</a:t>
                </a:r>
                <a:r>
                  <a:rPr lang="en-US" sz="16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Until | g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 </m:t>
                    </m:r>
                  </m:oMath>
                </a14:m>
                <a:r>
                  <a:rPr lang="en-US" sz="16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 – </a:t>
                </a:r>
                <a:r>
                  <a:rPr lang="en-US" sz="1600" i="1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 |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≤</m:t>
                    </m:r>
                  </m:oMath>
                </a14:m>
                <a:r>
                  <a:rPr lang="en-US" sz="1600" i="1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epsilon</a:t>
                </a:r>
                <a:r>
                  <a:rPr lang="en-US" sz="16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US" sz="20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B78C402B-C20B-7C47-9238-7105C5EAA6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146" y="5972752"/>
                <a:ext cx="4572000" cy="352019"/>
              </a:xfrm>
              <a:prstGeom prst="rect">
                <a:avLst/>
              </a:prstGeom>
              <a:blipFill>
                <a:blip r:embed="rId4"/>
                <a:stretch>
                  <a:fillRect l="-554" b="-206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 3">
                <a:extLst>
                  <a:ext uri="{FF2B5EF4-FFF2-40B4-BE49-F238E27FC236}">
                    <a16:creationId xmlns:a16="http://schemas.microsoft.com/office/drawing/2014/main" id="{13F0E30A-0C09-D742-A79C-7A571051FA7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43699" y="4412663"/>
                <a:ext cx="7588445" cy="8100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lnSpc>
                    <a:spcPts val="26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3399"/>
                  </a:buClr>
                  <a:buSzPct val="50000"/>
                  <a:buFont typeface="Monotype Sorts" charset="2"/>
                  <a:defRPr kumimoji="1" sz="2800">
                    <a:solidFill>
                      <a:srgbClr val="003399"/>
                    </a:solidFill>
                    <a:latin typeface="+mn-lt"/>
                    <a:ea typeface="ＭＳ Ｐゴシック" charset="-128"/>
                    <a:cs typeface="ＭＳ Ｐゴシック" charset="-128"/>
                  </a:defRPr>
                </a:lvl1pPr>
                <a:lvl2pPr marL="346075" indent="-231775" algn="l" rtl="0" eaLnBrk="0" fontAlgn="base" hangingPunct="0">
                  <a:lnSpc>
                    <a:spcPts val="26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SzPct val="50000"/>
                  <a:buFont typeface="Monotype Sorts" charset="2"/>
                  <a:buChar char="n"/>
                  <a:defRPr kumimoji="1" sz="2400">
                    <a:solidFill>
                      <a:schemeClr val="tx1"/>
                    </a:solidFill>
                    <a:latin typeface="+mn-lt"/>
                    <a:ea typeface="ＭＳ Ｐゴシック" charset="-128"/>
                  </a:defRPr>
                </a:lvl2pPr>
                <a:lvl3pPr marL="627063" indent="-166688" algn="l" rtl="0" eaLnBrk="0" fontAlgn="base" hangingPunct="0">
                  <a:lnSpc>
                    <a:spcPts val="26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SzPct val="80000"/>
                  <a:buChar char="–"/>
                  <a:defRPr kumimoji="1" sz="2000">
                    <a:solidFill>
                      <a:schemeClr val="tx1"/>
                    </a:solidFill>
                    <a:latin typeface="+mn-lt"/>
                    <a:ea typeface="ＭＳ Ｐゴシック" charset="-128"/>
                  </a:defRPr>
                </a:lvl3pPr>
                <a:lvl4pPr marL="1147763" indent="-404813" algn="l" rtl="0" eaLnBrk="0" fontAlgn="base" hangingPunct="0">
                  <a:lnSpc>
                    <a:spcPts val="26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charset="2"/>
                  <a:buChar char="!"/>
                  <a:defRPr kumimoji="1" sz="1800">
                    <a:solidFill>
                      <a:schemeClr val="tx1"/>
                    </a:solidFill>
                    <a:latin typeface="+mn-lt"/>
                    <a:ea typeface="ＭＳ Ｐゴシック" charset="-128"/>
                  </a:defRPr>
                </a:lvl4pPr>
                <a:lvl5pPr marL="1539875" indent="-169863" algn="l" rtl="0" eaLnBrk="0" fontAlgn="base" hangingPunct="0">
                  <a:lnSpc>
                    <a:spcPts val="26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–"/>
                  <a:defRPr kumimoji="1" sz="1800">
                    <a:solidFill>
                      <a:schemeClr val="tx1"/>
                    </a:solidFill>
                    <a:latin typeface="+mn-lt"/>
                    <a:ea typeface="ＭＳ Ｐゴシック" charset="-128"/>
                  </a:defRPr>
                </a:lvl5pPr>
                <a:lvl6pPr marL="1997075" indent="-169863" algn="l" rtl="0" eaLnBrk="0" fontAlgn="base" hangingPunct="0">
                  <a:lnSpc>
                    <a:spcPts val="26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–"/>
                  <a:defRPr kumimoji="1" sz="1800">
                    <a:solidFill>
                      <a:schemeClr val="tx1"/>
                    </a:solidFill>
                    <a:latin typeface="+mn-lt"/>
                    <a:ea typeface="ＭＳ Ｐゴシック" charset="-128"/>
                  </a:defRPr>
                </a:lvl6pPr>
                <a:lvl7pPr marL="2454275" indent="-169863" algn="l" rtl="0" eaLnBrk="0" fontAlgn="base" hangingPunct="0">
                  <a:lnSpc>
                    <a:spcPts val="26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–"/>
                  <a:defRPr kumimoji="1" sz="1800">
                    <a:solidFill>
                      <a:schemeClr val="tx1"/>
                    </a:solidFill>
                    <a:latin typeface="+mn-lt"/>
                    <a:ea typeface="ＭＳ Ｐゴシック" charset="-128"/>
                  </a:defRPr>
                </a:lvl7pPr>
                <a:lvl8pPr marL="2911475" indent="-169863" algn="l" rtl="0" eaLnBrk="0" fontAlgn="base" hangingPunct="0">
                  <a:lnSpc>
                    <a:spcPts val="26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–"/>
                  <a:defRPr kumimoji="1" sz="1800">
                    <a:solidFill>
                      <a:schemeClr val="tx1"/>
                    </a:solidFill>
                    <a:latin typeface="+mn-lt"/>
                    <a:ea typeface="ＭＳ Ｐゴシック" charset="-128"/>
                  </a:defRPr>
                </a:lvl8pPr>
                <a:lvl9pPr marL="3368675" indent="-169863" algn="l" rtl="0" eaLnBrk="0" fontAlgn="base" hangingPunct="0">
                  <a:lnSpc>
                    <a:spcPts val="26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–"/>
                  <a:defRPr kumimoji="1" sz="1800">
                    <a:solidFill>
                      <a:schemeClr val="tx1"/>
                    </a:solidFill>
                    <a:latin typeface="+mn-lt"/>
                    <a:ea typeface="ＭＳ Ｐゴシック" charset="-128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ts val="600"/>
                  </a:spcBef>
                </a:pPr>
                <a:r>
                  <a:rPr lang="en-US" sz="1600" b="1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Itr</a:t>
                </a:r>
                <a:r>
                  <a:rPr lang="en-US" sz="1600" b="1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2:</a:t>
                </a:r>
                <a:r>
                  <a:rPr lang="en-US" sz="16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Suppose that g </a:t>
                </a:r>
                <a14:m>
                  <m:oMath xmlns:m="http://schemas.openxmlformats.org/officeDocument/2006/math">
                    <m:r>
                      <a:rPr lang="en-US" sz="16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</m:oMath>
                </a14:m>
                <a:r>
                  <a:rPr lang="en-US" sz="16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g &lt; </a:t>
                </a:r>
                <a:r>
                  <a:rPr lang="en-US" sz="1600" i="1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sz="16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Therefore, the new </a:t>
                </a:r>
                <a:r>
                  <a:rPr lang="en-US" sz="1600" i="1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</a:t>
                </a:r>
                <a:r>
                  <a:rPr lang="en-US" sz="16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must be between </a:t>
                </a:r>
                <a:r>
                  <a:rPr lang="en-US" sz="1600" i="1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</a:t>
                </a:r>
                <a:r>
                  <a:rPr lang="en-US" sz="16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</a:t>
                </a:r>
                <a:r>
                  <a:rPr lang="en-US" sz="1600" i="1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</a:t>
                </a:r>
                <a:r>
                  <a:rPr lang="en-US" sz="16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pPr>
                  <a:lnSpc>
                    <a:spcPct val="100000"/>
                  </a:lnSpc>
                  <a:spcBef>
                    <a:spcPts val="600"/>
                  </a:spcBef>
                </a:pPr>
                <a:r>
                  <a:rPr lang="en-US" sz="1600" i="1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    L</a:t>
                </a:r>
                <a:r>
                  <a:rPr lang="en-US" sz="16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</a:t>
                </a:r>
                <a:r>
                  <a:rPr lang="en-US" sz="1600" i="1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</a:t>
                </a:r>
                <a:r>
                  <a:rPr lang="en-US" sz="16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   </a:t>
                </a:r>
                <a:r>
                  <a:rPr lang="en-US" sz="1600" i="1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</a:t>
                </a:r>
                <a:r>
                  <a:rPr lang="en-US" sz="16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(</a:t>
                </a:r>
                <a:r>
                  <a:rPr lang="en-US" sz="1600" i="1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</a:t>
                </a:r>
                <a:r>
                  <a:rPr lang="en-US" sz="16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+ </a:t>
                </a:r>
                <a:r>
                  <a:rPr lang="en-US" sz="1600" i="1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</a:t>
                </a:r>
                <a:r>
                  <a:rPr lang="en-US" sz="16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/ 2:</a:t>
                </a:r>
                <a:endParaRPr lang="en-US" sz="1600" i="1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9" name="Rectangle 3">
                <a:extLst>
                  <a:ext uri="{FF2B5EF4-FFF2-40B4-BE49-F238E27FC236}">
                    <a16:creationId xmlns:a16="http://schemas.microsoft.com/office/drawing/2014/main" id="{13F0E30A-0C09-D742-A79C-7A571051FA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43699" y="4412663"/>
                <a:ext cx="7588445" cy="810001"/>
              </a:xfrm>
              <a:prstGeom prst="rect">
                <a:avLst/>
              </a:prstGeom>
              <a:blipFill>
                <a:blip r:embed="rId5"/>
                <a:stretch>
                  <a:fillRect l="-334" t="-1538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3">
                <a:extLst>
                  <a:ext uri="{FF2B5EF4-FFF2-40B4-BE49-F238E27FC236}">
                    <a16:creationId xmlns:a16="http://schemas.microsoft.com/office/drawing/2014/main" id="{89BADAF7-1D28-AE2F-8975-C818F1F718A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85860" y="676509"/>
                <a:ext cx="6628172" cy="40151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lnSpc>
                    <a:spcPts val="26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3399"/>
                  </a:buClr>
                  <a:buSzPct val="50000"/>
                  <a:buFont typeface="Monotype Sorts" charset="2"/>
                  <a:defRPr kumimoji="1" sz="2800">
                    <a:solidFill>
                      <a:srgbClr val="003399"/>
                    </a:solidFill>
                    <a:latin typeface="+mn-lt"/>
                    <a:ea typeface="ＭＳ Ｐゴシック" charset="-128"/>
                    <a:cs typeface="ＭＳ Ｐゴシック" charset="-128"/>
                  </a:defRPr>
                </a:lvl1pPr>
                <a:lvl2pPr marL="346075" indent="-231775" algn="l" rtl="0" eaLnBrk="0" fontAlgn="base" hangingPunct="0">
                  <a:lnSpc>
                    <a:spcPts val="26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SzPct val="50000"/>
                  <a:buFont typeface="Monotype Sorts" charset="2"/>
                  <a:buChar char="n"/>
                  <a:defRPr kumimoji="1" sz="2400">
                    <a:solidFill>
                      <a:schemeClr val="tx1"/>
                    </a:solidFill>
                    <a:latin typeface="+mn-lt"/>
                    <a:ea typeface="ＭＳ Ｐゴシック" charset="-128"/>
                  </a:defRPr>
                </a:lvl2pPr>
                <a:lvl3pPr marL="627063" indent="-166688" algn="l" rtl="0" eaLnBrk="0" fontAlgn="base" hangingPunct="0">
                  <a:lnSpc>
                    <a:spcPts val="26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SzPct val="80000"/>
                  <a:buChar char="–"/>
                  <a:defRPr kumimoji="1" sz="2000">
                    <a:solidFill>
                      <a:schemeClr val="tx1"/>
                    </a:solidFill>
                    <a:latin typeface="+mn-lt"/>
                    <a:ea typeface="ＭＳ Ｐゴシック" charset="-128"/>
                  </a:defRPr>
                </a:lvl3pPr>
                <a:lvl4pPr marL="1147763" indent="-404813" algn="l" rtl="0" eaLnBrk="0" fontAlgn="base" hangingPunct="0">
                  <a:lnSpc>
                    <a:spcPts val="26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charset="2"/>
                  <a:buChar char="!"/>
                  <a:defRPr kumimoji="1" sz="1800">
                    <a:solidFill>
                      <a:schemeClr val="tx1"/>
                    </a:solidFill>
                    <a:latin typeface="+mn-lt"/>
                    <a:ea typeface="ＭＳ Ｐゴシック" charset="-128"/>
                  </a:defRPr>
                </a:lvl4pPr>
                <a:lvl5pPr marL="1539875" indent="-169863" algn="l" rtl="0" eaLnBrk="0" fontAlgn="base" hangingPunct="0">
                  <a:lnSpc>
                    <a:spcPts val="26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–"/>
                  <a:defRPr kumimoji="1" sz="1800">
                    <a:solidFill>
                      <a:schemeClr val="tx1"/>
                    </a:solidFill>
                    <a:latin typeface="+mn-lt"/>
                    <a:ea typeface="ＭＳ Ｐゴシック" charset="-128"/>
                  </a:defRPr>
                </a:lvl5pPr>
                <a:lvl6pPr marL="1997075" indent="-169863" algn="l" rtl="0" eaLnBrk="0" fontAlgn="base" hangingPunct="0">
                  <a:lnSpc>
                    <a:spcPts val="26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–"/>
                  <a:defRPr kumimoji="1" sz="1800">
                    <a:solidFill>
                      <a:schemeClr val="tx1"/>
                    </a:solidFill>
                    <a:latin typeface="+mn-lt"/>
                    <a:ea typeface="ＭＳ Ｐゴシック" charset="-128"/>
                  </a:defRPr>
                </a:lvl6pPr>
                <a:lvl7pPr marL="2454275" indent="-169863" algn="l" rtl="0" eaLnBrk="0" fontAlgn="base" hangingPunct="0">
                  <a:lnSpc>
                    <a:spcPts val="26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–"/>
                  <a:defRPr kumimoji="1" sz="1800">
                    <a:solidFill>
                      <a:schemeClr val="tx1"/>
                    </a:solidFill>
                    <a:latin typeface="+mn-lt"/>
                    <a:ea typeface="ＭＳ Ｐゴシック" charset="-128"/>
                  </a:defRPr>
                </a:lvl7pPr>
                <a:lvl8pPr marL="2911475" indent="-169863" algn="l" rtl="0" eaLnBrk="0" fontAlgn="base" hangingPunct="0">
                  <a:lnSpc>
                    <a:spcPts val="26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–"/>
                  <a:defRPr kumimoji="1" sz="1800">
                    <a:solidFill>
                      <a:schemeClr val="tx1"/>
                    </a:solidFill>
                    <a:latin typeface="+mn-lt"/>
                    <a:ea typeface="ＭＳ Ｐゴシック" charset="-128"/>
                  </a:defRPr>
                </a:lvl8pPr>
                <a:lvl9pPr marL="3368675" indent="-169863" algn="l" rtl="0" eaLnBrk="0" fontAlgn="base" hangingPunct="0">
                  <a:lnSpc>
                    <a:spcPts val="26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–"/>
                  <a:defRPr kumimoji="1" sz="1800">
                    <a:solidFill>
                      <a:schemeClr val="tx1"/>
                    </a:solidFill>
                    <a:latin typeface="+mn-lt"/>
                    <a:ea typeface="ＭＳ Ｐゴシック" charset="-128"/>
                  </a:defRPr>
                </a:lvl9pPr>
              </a:lstStyle>
              <a:p>
                <a:pPr>
                  <a:lnSpc>
                    <a:spcPts val="2160"/>
                  </a:lnSpc>
                  <a:spcBef>
                    <a:spcPts val="1200"/>
                  </a:spcBef>
                </a:pPr>
                <a:r>
                  <a:rPr lang="en-US" sz="1800" u="sng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Task</a:t>
                </a:r>
                <a:r>
                  <a:rPr lang="en-US" sz="18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 Calculate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radPr>
                      <m:deg/>
                      <m:e>
                        <m:r>
                          <a:rPr lang="en-US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</m:rad>
                    <m:r>
                      <a:rPr lang="en-US" sz="1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sz="18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for </a:t>
                </a:r>
                <a:r>
                  <a:rPr lang="en-US" sz="1800" i="1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sz="8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&gt;</a:t>
                </a:r>
                <a:r>
                  <a:rPr lang="en-US" sz="8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endParaRPr lang="en-US" sz="2400" i="1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Rectangle 3">
                <a:extLst>
                  <a:ext uri="{FF2B5EF4-FFF2-40B4-BE49-F238E27FC236}">
                    <a16:creationId xmlns:a16="http://schemas.microsoft.com/office/drawing/2014/main" id="{89BADAF7-1D28-AE2F-8975-C818F1F718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85860" y="676509"/>
                <a:ext cx="6628172" cy="401511"/>
              </a:xfrm>
              <a:prstGeom prst="rect">
                <a:avLst/>
              </a:prstGeom>
              <a:blipFill>
                <a:blip r:embed="rId6"/>
                <a:stretch>
                  <a:fillRect l="-765" t="-6250" b="-15625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68411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/>
      <p:bldP spid="44" grpId="0"/>
      <p:bldP spid="49" grpId="0"/>
    </p:bldLst>
  </p:timing>
</p:sld>
</file>

<file path=ppt/theme/theme1.xml><?xml version="1.0" encoding="utf-8"?>
<a:theme xmlns:a="http://schemas.openxmlformats.org/drawingml/2006/main" name="1_introcs">
  <a:themeElements>
    <a:clrScheme name="">
      <a:dk1>
        <a:srgbClr val="000000"/>
      </a:dk1>
      <a:lt1>
        <a:srgbClr val="FFFFFF"/>
      </a:lt1>
      <a:dk2>
        <a:srgbClr val="C0C0C0"/>
      </a:dk2>
      <a:lt2>
        <a:srgbClr val="010000"/>
      </a:lt2>
      <a:accent1>
        <a:srgbClr val="CC0000"/>
      </a:accent1>
      <a:accent2>
        <a:srgbClr val="777777"/>
      </a:accent2>
      <a:accent3>
        <a:srgbClr val="FFFFFF"/>
      </a:accent3>
      <a:accent4>
        <a:srgbClr val="000000"/>
      </a:accent4>
      <a:accent5>
        <a:srgbClr val="E2AAAA"/>
      </a:accent5>
      <a:accent6>
        <a:srgbClr val="6B6B6B"/>
      </a:accent6>
      <a:hlink>
        <a:srgbClr val="4D4D4D"/>
      </a:hlink>
      <a:folHlink>
        <a:srgbClr val="003399"/>
      </a:folHlink>
    </a:clrScheme>
    <a:fontScheme name="introcs">
      <a:majorFont>
        <a:latin typeface="Comic Sans MS"/>
        <a:ea typeface=""/>
        <a:cs typeface=""/>
      </a:majorFont>
      <a:minorFont>
        <a:latin typeface="Comic Sans M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tx2"/>
        </a:solidFill>
        <a:ln w="9525" cap="flat" cmpd="sng" algn="ctr">
          <a:solidFill>
            <a:schemeClr val="bg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2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Comic Sans MS" charset="0"/>
            <a:ea typeface="ＭＳ Ｐゴシック" charset="-128"/>
            <a:cs typeface="ＭＳ Ｐゴシック" charset="-128"/>
          </a:defRPr>
        </a:defPPr>
      </a:lstStyle>
    </a:spDef>
    <a:lnDef>
      <a:spPr bwMode="auto">
        <a:solidFill>
          <a:schemeClr val="tx2"/>
        </a:solidFill>
        <a:ln w="9525" cap="flat" cmpd="sng" algn="ctr">
          <a:solidFill>
            <a:schemeClr val="tx1"/>
          </a:solidFill>
          <a:prstDash val="solid"/>
          <a:round/>
          <a:headEnd type="arrow"/>
          <a:tailEnd type="arrow"/>
        </a:ln>
        <a:effectLst/>
      </a:spPr>
      <a:bodyPr/>
      <a:lstStyle/>
    </a:lnDef>
  </a:objectDefaults>
  <a:extraClrSchemeLst>
    <a:extraClrScheme>
      <a:clrScheme name="introcs 1">
        <a:dk1>
          <a:srgbClr val="009999"/>
        </a:dk1>
        <a:lt1>
          <a:srgbClr val="FFFFFF"/>
        </a:lt1>
        <a:dk2>
          <a:srgbClr val="336699"/>
        </a:dk2>
        <a:lt2>
          <a:srgbClr val="010000"/>
        </a:lt2>
        <a:accent1>
          <a:srgbClr val="CCECFF"/>
        </a:accent1>
        <a:accent2>
          <a:srgbClr val="FFFFCC"/>
        </a:accent2>
        <a:accent3>
          <a:srgbClr val="FFFFFF"/>
        </a:accent3>
        <a:accent4>
          <a:srgbClr val="008282"/>
        </a:accent4>
        <a:accent5>
          <a:srgbClr val="E2F4FF"/>
        </a:accent5>
        <a:accent6>
          <a:srgbClr val="E7E7B9"/>
        </a:accent6>
        <a:hlink>
          <a:srgbClr val="FF9966"/>
        </a:hlink>
        <a:folHlink>
          <a:srgbClr val="FFFF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ntrocs 2">
        <a:dk1>
          <a:srgbClr val="800000"/>
        </a:dk1>
        <a:lt1>
          <a:srgbClr val="FFFFFF"/>
        </a:lt1>
        <a:dk2>
          <a:srgbClr val="000000"/>
        </a:dk2>
        <a:lt2>
          <a:srgbClr val="FFFFCC"/>
        </a:lt2>
        <a:accent1>
          <a:srgbClr val="000000"/>
        </a:accent1>
        <a:accent2>
          <a:srgbClr val="000099"/>
        </a:accent2>
        <a:accent3>
          <a:srgbClr val="AAAAAA"/>
        </a:accent3>
        <a:accent4>
          <a:srgbClr val="DADADA"/>
        </a:accent4>
        <a:accent5>
          <a:srgbClr val="AAAAAA"/>
        </a:accent5>
        <a:accent6>
          <a:srgbClr val="00008A"/>
        </a:accent6>
        <a:hlink>
          <a:srgbClr val="800000"/>
        </a:hlink>
        <a:folHlink>
          <a:srgbClr val="000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ntrocs 3">
        <a:dk1>
          <a:srgbClr val="000000"/>
        </a:dk1>
        <a:lt1>
          <a:srgbClr val="FFFFFF"/>
        </a:lt1>
        <a:dk2>
          <a:srgbClr val="000000"/>
        </a:dk2>
        <a:lt2>
          <a:srgbClr val="CBCBCB"/>
        </a:lt2>
        <a:accent1>
          <a:srgbClr val="C0C0C0"/>
        </a:accent1>
        <a:accent2>
          <a:srgbClr val="DDDDDD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C8C8C8"/>
        </a:accent6>
        <a:hlink>
          <a:srgbClr val="5F5F5F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ntrocs 4">
        <a:dk1>
          <a:srgbClr val="000000"/>
        </a:dk1>
        <a:lt1>
          <a:srgbClr val="FFFFFF"/>
        </a:lt1>
        <a:dk2>
          <a:srgbClr val="336699"/>
        </a:dk2>
        <a:lt2>
          <a:srgbClr val="010000"/>
        </a:lt2>
        <a:accent1>
          <a:srgbClr val="CCECFF"/>
        </a:accent1>
        <a:accent2>
          <a:srgbClr val="FFFFCC"/>
        </a:accent2>
        <a:accent3>
          <a:srgbClr val="FFFFFF"/>
        </a:accent3>
        <a:accent4>
          <a:srgbClr val="000000"/>
        </a:accent4>
        <a:accent5>
          <a:srgbClr val="E2F4FF"/>
        </a:accent5>
        <a:accent6>
          <a:srgbClr val="E7E7B9"/>
        </a:accent6>
        <a:hlink>
          <a:srgbClr val="FF6600"/>
        </a:hlink>
        <a:folHlink>
          <a:srgbClr val="FFFF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ntrocs 5">
        <a:dk1>
          <a:srgbClr val="000000"/>
        </a:dk1>
        <a:lt1>
          <a:srgbClr val="FFFFFF"/>
        </a:lt1>
        <a:dk2>
          <a:srgbClr val="336699"/>
        </a:dk2>
        <a:lt2>
          <a:srgbClr val="010000"/>
        </a:lt2>
        <a:accent1>
          <a:srgbClr val="CCECFF"/>
        </a:accent1>
        <a:accent2>
          <a:srgbClr val="FFFFCC"/>
        </a:accent2>
        <a:accent3>
          <a:srgbClr val="FFFFFF"/>
        </a:accent3>
        <a:accent4>
          <a:srgbClr val="000000"/>
        </a:accent4>
        <a:accent5>
          <a:srgbClr val="E2F4FF"/>
        </a:accent5>
        <a:accent6>
          <a:srgbClr val="E7E7B9"/>
        </a:accent6>
        <a:hlink>
          <a:srgbClr val="FF6600"/>
        </a:hlink>
        <a:folHlink>
          <a:srgbClr val="6600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ntrocs 6">
        <a:dk1>
          <a:srgbClr val="000000"/>
        </a:dk1>
        <a:lt1>
          <a:srgbClr val="FFFFFF"/>
        </a:lt1>
        <a:dk2>
          <a:srgbClr val="336699"/>
        </a:dk2>
        <a:lt2>
          <a:srgbClr val="010000"/>
        </a:lt2>
        <a:accent1>
          <a:srgbClr val="CCECFF"/>
        </a:accent1>
        <a:accent2>
          <a:srgbClr val="FFFFCC"/>
        </a:accent2>
        <a:accent3>
          <a:srgbClr val="FFFFFF"/>
        </a:accent3>
        <a:accent4>
          <a:srgbClr val="000000"/>
        </a:accent4>
        <a:accent5>
          <a:srgbClr val="E2F4FF"/>
        </a:accent5>
        <a:accent6>
          <a:srgbClr val="E7E7B9"/>
        </a:accent6>
        <a:hlink>
          <a:srgbClr val="FF6600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ntrocs 7">
        <a:dk1>
          <a:srgbClr val="000000"/>
        </a:dk1>
        <a:lt1>
          <a:srgbClr val="FFFFFF"/>
        </a:lt1>
        <a:dk2>
          <a:srgbClr val="C0C0C0"/>
        </a:dk2>
        <a:lt2>
          <a:srgbClr val="010000"/>
        </a:lt2>
        <a:accent1>
          <a:srgbClr val="CC0000"/>
        </a:accent1>
        <a:accent2>
          <a:srgbClr val="777777"/>
        </a:accent2>
        <a:accent3>
          <a:srgbClr val="FFFFFF"/>
        </a:accent3>
        <a:accent4>
          <a:srgbClr val="000000"/>
        </a:accent4>
        <a:accent5>
          <a:srgbClr val="E2AAAA"/>
        </a:accent5>
        <a:accent6>
          <a:srgbClr val="6B6B6B"/>
        </a:accent6>
        <a:hlink>
          <a:srgbClr val="4D4D4D"/>
        </a:hlink>
        <a:folHlink>
          <a:srgbClr val="66006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40097</TotalTime>
  <Words>6751</Words>
  <Application>Microsoft Macintosh PowerPoint</Application>
  <PresentationFormat>On-screen Show (4:3)</PresentationFormat>
  <Paragraphs>1100</Paragraphs>
  <Slides>53</Slides>
  <Notes>46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65" baseType="lpstr">
      <vt:lpstr>ＭＳ Ｐゴシック</vt:lpstr>
      <vt:lpstr>Arial</vt:lpstr>
      <vt:lpstr>Cambria Math</vt:lpstr>
      <vt:lpstr>Comic Sans MS</vt:lpstr>
      <vt:lpstr>Consolas</vt:lpstr>
      <vt:lpstr>Menlo</vt:lpstr>
      <vt:lpstr>Monaco</vt:lpstr>
      <vt:lpstr>Monotype Sorts</vt:lpstr>
      <vt:lpstr>Times</vt:lpstr>
      <vt:lpstr>Times New Roman</vt:lpstr>
      <vt:lpstr>Wingdings</vt:lpstr>
      <vt:lpstr>1_introcs</vt:lpstr>
      <vt:lpstr>PowerPoint Presentation</vt:lpstr>
      <vt:lpstr>Approximation algorithms</vt:lpstr>
      <vt:lpstr>Approximation algorithms</vt:lpstr>
      <vt:lpstr>Sequential search (“brute force”)</vt:lpstr>
      <vt:lpstr>Sequential search (“brute force”)</vt:lpstr>
      <vt:lpstr>Sequential search (“brute force”)</vt:lpstr>
      <vt:lpstr>Sequential search (“brute force”)</vt:lpstr>
      <vt:lpstr>Sequential search (“brute force”)</vt:lpstr>
      <vt:lpstr>Bi-section search</vt:lpstr>
      <vt:lpstr>Bi-section search</vt:lpstr>
      <vt:lpstr>Bi-section search</vt:lpstr>
      <vt:lpstr>Bi-section search</vt:lpstr>
      <vt:lpstr>Bi-section search: Calculus intuition</vt:lpstr>
      <vt:lpstr>Bi-section search: Calculus intuition</vt:lpstr>
      <vt:lpstr>Bi-section search: Calculus intuition</vt:lpstr>
      <vt:lpstr>Bi-section search: Calculus intuition</vt:lpstr>
      <vt:lpstr>Bi-section search: Calculus intuition</vt:lpstr>
      <vt:lpstr>Bi-section search: Calculus intuition</vt:lpstr>
      <vt:lpstr>Newton-Raphson method</vt:lpstr>
      <vt:lpstr>Newton-Raphson method</vt:lpstr>
      <vt:lpstr>Approximation algorithms</vt:lpstr>
      <vt:lpstr>PowerPoint Presentation</vt:lpstr>
      <vt:lpstr>The big picture</vt:lpstr>
      <vt:lpstr>The big picture</vt:lpstr>
      <vt:lpstr>Overview</vt:lpstr>
      <vt:lpstr>Overview</vt:lpstr>
      <vt:lpstr>Overview</vt:lpstr>
      <vt:lpstr>Overview</vt:lpstr>
      <vt:lpstr>Function anatomy</vt:lpstr>
      <vt:lpstr>Function anatomy</vt:lpstr>
      <vt:lpstr>Function examples</vt:lpstr>
      <vt:lpstr>Function examples</vt:lpstr>
      <vt:lpstr>Function examples</vt:lpstr>
      <vt:lpstr>Functions</vt:lpstr>
      <vt:lpstr>Calling a function</vt:lpstr>
      <vt:lpstr>Calling a function</vt:lpstr>
      <vt:lpstr>Calling a function</vt:lpstr>
      <vt:lpstr>Returning from a function call</vt:lpstr>
      <vt:lpstr>Function call and return: simulation</vt:lpstr>
      <vt:lpstr>Function call and return: simulation</vt:lpstr>
      <vt:lpstr>Function call and return: simulation</vt:lpstr>
      <vt:lpstr>Functions</vt:lpstr>
      <vt:lpstr>Overloading</vt:lpstr>
      <vt:lpstr>Overloading</vt:lpstr>
      <vt:lpstr>Overloading</vt:lpstr>
      <vt:lpstr>Overloading: Example 2</vt:lpstr>
      <vt:lpstr>Overloading: Example 3</vt:lpstr>
      <vt:lpstr>Functions</vt:lpstr>
      <vt:lpstr>Modularity</vt:lpstr>
      <vt:lpstr>Modularity</vt:lpstr>
      <vt:lpstr>API</vt:lpstr>
      <vt:lpstr>Typical roles in software development</vt:lpstr>
      <vt:lpstr>PowerPoint Presentation</vt:lpstr>
    </vt:vector>
  </TitlesOfParts>
  <Manager/>
  <Company>Princeton University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Powers of Two:  Trace</dc:title>
  <dc:subject/>
  <dc:creator>Kevin Wayne</dc:creator>
  <cp:keywords/>
  <dc:description/>
  <cp:lastModifiedBy>Schocken Shimon</cp:lastModifiedBy>
  <cp:revision>1349</cp:revision>
  <cp:lastPrinted>2023-12-10T16:42:13Z</cp:lastPrinted>
  <dcterms:created xsi:type="dcterms:W3CDTF">2010-03-25T13:24:56Z</dcterms:created>
  <dcterms:modified xsi:type="dcterms:W3CDTF">2024-09-12T09:44:49Z</dcterms:modified>
  <cp:category/>
</cp:coreProperties>
</file>